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8"/>
  </p:notesMasterIdLst>
  <p:sldIdLst>
    <p:sldId id="256" r:id="rId2"/>
    <p:sldId id="295" r:id="rId3"/>
    <p:sldId id="263" r:id="rId4"/>
    <p:sldId id="286" r:id="rId5"/>
    <p:sldId id="282" r:id="rId6"/>
    <p:sldId id="281" r:id="rId7"/>
    <p:sldId id="283" r:id="rId8"/>
    <p:sldId id="284" r:id="rId9"/>
    <p:sldId id="302" r:id="rId10"/>
    <p:sldId id="272" r:id="rId11"/>
    <p:sldId id="303" r:id="rId12"/>
    <p:sldId id="298" r:id="rId13"/>
    <p:sldId id="299" r:id="rId14"/>
    <p:sldId id="300" r:id="rId15"/>
    <p:sldId id="285" r:id="rId16"/>
    <p:sldId id="301" r:id="rId17"/>
    <p:sldId id="296" r:id="rId18"/>
    <p:sldId id="264" r:id="rId19"/>
    <p:sldId id="270" r:id="rId20"/>
    <p:sldId id="271" r:id="rId21"/>
    <p:sldId id="288" r:id="rId22"/>
    <p:sldId id="289" r:id="rId23"/>
    <p:sldId id="290" r:id="rId24"/>
    <p:sldId id="273" r:id="rId25"/>
    <p:sldId id="274" r:id="rId26"/>
    <p:sldId id="275" r:id="rId27"/>
    <p:sldId id="276" r:id="rId28"/>
    <p:sldId id="291" r:id="rId29"/>
    <p:sldId id="277" r:id="rId30"/>
    <p:sldId id="292" r:id="rId31"/>
    <p:sldId id="279" r:id="rId32"/>
    <p:sldId id="278" r:id="rId33"/>
    <p:sldId id="293" r:id="rId34"/>
    <p:sldId id="294" r:id="rId35"/>
    <p:sldId id="297" r:id="rId36"/>
    <p:sldId id="280" r:id="rId37"/>
  </p:sldIdLst>
  <p:sldSz cx="9144000" cy="6858000" type="screen4x3"/>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345"/>
  </p:normalViewPr>
  <p:slideViewPr>
    <p:cSldViewPr>
      <p:cViewPr>
        <p:scale>
          <a:sx n="106" d="100"/>
          <a:sy n="106" d="100"/>
        </p:scale>
        <p:origin x="1264" y="-24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3568" y="19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21138" y="0"/>
            <a:ext cx="3076575" cy="469900"/>
          </a:xfrm>
          <a:prstGeom prst="rect">
            <a:avLst/>
          </a:prstGeom>
        </p:spPr>
        <p:txBody>
          <a:bodyPr vert="horz" lIns="91440" tIns="45720" rIns="91440" bIns="45720" rtlCol="0"/>
          <a:lstStyle>
            <a:lvl1pPr algn="r">
              <a:defRPr sz="1200"/>
            </a:lvl1pPr>
          </a:lstStyle>
          <a:p>
            <a:fld id="{C5D71A4E-B8DE-904A-929F-A7241C4DCEDB}" type="datetimeFigureOut">
              <a:rPr lang="en-US" smtClean="0"/>
              <a:t>12/29/22</a:t>
            </a:fld>
            <a:endParaRPr lang="en-US" dirty="0"/>
          </a:p>
        </p:txBody>
      </p:sp>
      <p:sp>
        <p:nvSpPr>
          <p:cNvPr id="4" name="Slide Image Placeholder 3"/>
          <p:cNvSpPr>
            <a:spLocks noGrp="1" noRot="1" noChangeAspect="1"/>
          </p:cNvSpPr>
          <p:nvPr>
            <p:ph type="sldImg" idx="2"/>
          </p:nvPr>
        </p:nvSpPr>
        <p:spPr>
          <a:xfrm>
            <a:off x="1438275" y="1173163"/>
            <a:ext cx="4222750" cy="31670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9613" y="4516438"/>
            <a:ext cx="5680075" cy="36957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5400"/>
            <a:ext cx="3076575" cy="469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1138" y="8915400"/>
            <a:ext cx="3076575" cy="469900"/>
          </a:xfrm>
          <a:prstGeom prst="rect">
            <a:avLst/>
          </a:prstGeom>
        </p:spPr>
        <p:txBody>
          <a:bodyPr vert="horz" lIns="91440" tIns="45720" rIns="91440" bIns="45720" rtlCol="0" anchor="b"/>
          <a:lstStyle>
            <a:lvl1pPr algn="r">
              <a:defRPr sz="1200"/>
            </a:lvl1pPr>
          </a:lstStyle>
          <a:p>
            <a:fld id="{B5524417-506D-D94C-94F4-4A91B29192C0}" type="slidenum">
              <a:rPr lang="en-US" smtClean="0"/>
              <a:t>‹#›</a:t>
            </a:fld>
            <a:endParaRPr lang="en-US" dirty="0"/>
          </a:p>
        </p:txBody>
      </p:sp>
    </p:spTree>
    <p:extLst>
      <p:ext uri="{BB962C8B-B14F-4D97-AF65-F5344CB8AC3E}">
        <p14:creationId xmlns:p14="http://schemas.microsoft.com/office/powerpoint/2010/main" val="7021556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biblegateway.com/passage/?search=Jeremiah+5&amp;version=ESVUK"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biblegateway.com/passage/?search=Jeremiah+5&amp;version=ESVUK" TargetMode="External"/><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biblegateway.com/passage/?search=Jeremiah+5&amp;version=ESVUK"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120650" y="44450"/>
            <a:ext cx="6781799" cy="9296400"/>
          </a:xfrm>
        </p:spPr>
        <p:txBody>
          <a:bodyPr/>
          <a:lstStyle/>
          <a:p>
            <a:r>
              <a:rPr lang="en-US" sz="900" b="1" dirty="0"/>
              <a:t>Who wrote the book?</a:t>
            </a:r>
          </a:p>
          <a:p>
            <a:pPr marL="171450" indent="-171450">
              <a:buFont typeface="Arial" panose="020B0604020202020204" pitchFamily="34" charset="0"/>
              <a:buChar char="•"/>
            </a:pPr>
            <a:r>
              <a:rPr lang="en-US" sz="900" dirty="0"/>
              <a:t>The son of a priest from the small town of Anathoth in Judah, the prophet Jeremiah dictated prophecies from the Lord to his secretary, Baruch. Because of Jeremiah’s lineage, he would have been raised a priest, though no record of his priestly service exists. Instead, God chose this man of undeniable courage to speak to the people of Judah on the Lord’s behalf—even though they would not listen.</a:t>
            </a:r>
          </a:p>
          <a:p>
            <a:pPr marL="171450" indent="-171450">
              <a:buFont typeface="Arial" panose="020B0604020202020204" pitchFamily="34" charset="0"/>
              <a:buChar char="•"/>
            </a:pPr>
            <a:r>
              <a:rPr lang="en-US" sz="900" dirty="0"/>
              <a:t>Jeremiah was nearly twenty years old when he began to prophesy, and he continued in that office for the rest of his adult life, some forty years or more. Because his message held little weight with the people, Jeremiah’s prophecies reveal a substantial amount of emotional depth—often sorrow over the plight of God’s people or his own troubles - “Weeping prophet” (Jeremiah 12:1–4; 15:10).</a:t>
            </a:r>
          </a:p>
          <a:p>
            <a:r>
              <a:rPr lang="en-US" sz="900" b="1" dirty="0"/>
              <a:t>Where are we?</a:t>
            </a:r>
          </a:p>
          <a:p>
            <a:pPr marL="171450" indent="-171450">
              <a:buFont typeface="Arial" panose="020B0604020202020204" pitchFamily="34" charset="0"/>
              <a:buChar char="•"/>
            </a:pPr>
            <a:r>
              <a:rPr lang="en-US" sz="900" dirty="0"/>
              <a:t>Jeremiah’s ministry began in 627 BC and ended sometime around 582 BC with his prophecy to the Jews who fled to Egypt (Jeremiah 44:1). For the majority of this time, Jeremiah based his ministry out of Jerusalem. </a:t>
            </a:r>
          </a:p>
          <a:p>
            <a:pPr marL="171450" indent="-171450">
              <a:buFont typeface="Arial" panose="020B0604020202020204" pitchFamily="34" charset="0"/>
              <a:buChar char="•"/>
            </a:pPr>
            <a:r>
              <a:rPr lang="en-US" sz="900" dirty="0"/>
              <a:t>The southern kingdom of Judah fell during Jeremiah’s prophetic ministry (586 BC), having been threatened for many years by outside powers—first Assyria and Egypt and then by their eventual conquerors, Babylon.</a:t>
            </a:r>
          </a:p>
          <a:p>
            <a:r>
              <a:rPr lang="en-US" sz="900" b="1" dirty="0"/>
              <a:t>Why is Jeremiah so important?</a:t>
            </a:r>
          </a:p>
          <a:p>
            <a:pPr marL="171450" indent="-171450">
              <a:buFont typeface="Arial" panose="020B0604020202020204" pitchFamily="34" charset="0"/>
              <a:buChar char="•"/>
            </a:pPr>
            <a:r>
              <a:rPr lang="en-US" sz="900" dirty="0"/>
              <a:t>The prophecies of Jeremiah offer us a unique insight into the mind and heart of one of God’s faithful servants. The book includes numerous personal statements of emotional engagement, painting Jeremiah not merely as a prophet brought on the scene to deliver God’s message but also as a red-blooded human being who felt compassion for his people, desired judgment for evildoers, and was concerned about his own safety as well.</a:t>
            </a:r>
          </a:p>
          <a:p>
            <a:r>
              <a:rPr lang="en-US" sz="900" b="1" dirty="0"/>
              <a:t>What's the big idea?</a:t>
            </a:r>
          </a:p>
          <a:p>
            <a:pPr marL="171450" indent="-171450">
              <a:buFont typeface="Arial" panose="020B0604020202020204" pitchFamily="34" charset="0"/>
              <a:buChar char="•"/>
            </a:pPr>
            <a:r>
              <a:rPr lang="en-US" sz="900" dirty="0"/>
              <a:t>Because Jeremiah prophesied in the final years of Judah before God’s people were exiled to Babylon, it makes sense that the book’s overarching theme is judgment. </a:t>
            </a:r>
          </a:p>
          <a:p>
            <a:pPr marL="171450" indent="-171450">
              <a:buFont typeface="Arial" panose="020B0604020202020204" pitchFamily="34" charset="0"/>
              <a:buChar char="•"/>
            </a:pPr>
            <a:r>
              <a:rPr lang="en-US" sz="900" dirty="0"/>
              <a:t>The first forty-five chapters focus primarily on the judgment coming to Judah because of its disbelief and disobedience. However, an element of grace is also present in these events. The fall of Jerusalem comes nearly nine hundred years after the original covenant between God and the Israelites in the Sinai desert (Exodus 24:1–18). Such an extended period of time witnesses to God’s great patience and mercy, allowing His people the opportunity to turn from their sinful ways—a lifestyle they began not long after they struck the original covenant with God (32:1–35)</a:t>
            </a:r>
          </a:p>
          <a:p>
            <a:r>
              <a:rPr lang="en-US" sz="900" dirty="0"/>
              <a:t>I.  </a:t>
            </a:r>
            <a:r>
              <a:rPr lang="en-US" sz="900" b="1" dirty="0"/>
              <a:t>Call of prophet during reign of Josiah, Chapter 1</a:t>
            </a:r>
          </a:p>
          <a:p>
            <a:r>
              <a:rPr lang="en-US" sz="900" dirty="0"/>
              <a:t>II. </a:t>
            </a:r>
            <a:r>
              <a:rPr lang="en-US" sz="900" b="1" dirty="0"/>
              <a:t>Prophecies to Judah and Jerusalem prior to Zedekiah’s reign, Chapters 2—20</a:t>
            </a:r>
          </a:p>
          <a:p>
            <a:r>
              <a:rPr lang="en-US" sz="900" dirty="0"/>
              <a:t>    A. Twofold condemnation of Judah, Chapters 2—3:5</a:t>
            </a:r>
          </a:p>
          <a:p>
            <a:r>
              <a:rPr lang="en-US" sz="900" dirty="0"/>
              <a:t>         1. Rejected Jehovah</a:t>
            </a:r>
          </a:p>
          <a:p>
            <a:r>
              <a:rPr lang="en-US" sz="900" dirty="0"/>
              <a:t>         2. Reared their own gods</a:t>
            </a:r>
          </a:p>
          <a:p>
            <a:r>
              <a:rPr lang="en-US" sz="900" dirty="0"/>
              <a:t>    B. Charge of backsliding during reign of Josiah, Chapters 3:6—6:30</a:t>
            </a:r>
          </a:p>
          <a:p>
            <a:r>
              <a:rPr lang="en-US" sz="900" dirty="0"/>
              <a:t>    C. Warning delivered in the gate of the Lord’s house, Chapters 7—10</a:t>
            </a:r>
          </a:p>
          <a:p>
            <a:r>
              <a:rPr lang="en-US" sz="900" dirty="0"/>
              <a:t>    D. Israel disobeyed God’s covenant made in wilderness, Chapters 11, 12</a:t>
            </a:r>
          </a:p>
          <a:p>
            <a:r>
              <a:rPr lang="en-US" sz="900" dirty="0"/>
              <a:t>    E. Parable in action — the linen girdle, Chapter 13</a:t>
            </a:r>
          </a:p>
          <a:p>
            <a:r>
              <a:rPr lang="en-US" sz="900" dirty="0"/>
              <a:t>    F. Backsliding nation judged by drought and famine, Chapters 14, 15</a:t>
            </a:r>
          </a:p>
          <a:p>
            <a:r>
              <a:rPr lang="en-US" sz="900" dirty="0"/>
              <a:t>    G. Jeremiah forbidden to marry, Chapters 16—17:18</a:t>
            </a:r>
          </a:p>
          <a:p>
            <a:r>
              <a:rPr lang="en-US" sz="900" dirty="0"/>
              <a:t>    H. Message to king in the gate, Chapter 17:19-27</a:t>
            </a:r>
          </a:p>
          <a:p>
            <a:r>
              <a:rPr lang="en-US" sz="900" dirty="0"/>
              <a:t>    I. Sign at the potter’s house, Chapters 18, 19</a:t>
            </a:r>
          </a:p>
          <a:p>
            <a:r>
              <a:rPr lang="en-US" sz="900" dirty="0"/>
              <a:t>    J. Jeremiah’s persecution, Chapter 20</a:t>
            </a:r>
          </a:p>
          <a:p>
            <a:r>
              <a:rPr lang="en-US" sz="900" dirty="0"/>
              <a:t>III. </a:t>
            </a:r>
            <a:r>
              <a:rPr lang="en-US" sz="900" b="1" dirty="0"/>
              <a:t>Prophecies during reign of Zedekiah, Chapters 21—29  </a:t>
            </a:r>
            <a:r>
              <a:rPr lang="en-US" sz="900" dirty="0"/>
              <a:t>(Leads to destruction of Jerusalem)</a:t>
            </a:r>
          </a:p>
          <a:p>
            <a:r>
              <a:rPr lang="en-US" sz="900" dirty="0"/>
              <a:t>    A. Answer to Zedekiah re: Nebuchadnezzar, Chapters 21, 22</a:t>
            </a:r>
          </a:p>
          <a:p>
            <a:r>
              <a:rPr lang="en-US" sz="900" dirty="0"/>
              <a:t>    B. A bright light in a very dark day, Chapter 23</a:t>
            </a:r>
          </a:p>
          <a:p>
            <a:r>
              <a:rPr lang="en-US" sz="900" dirty="0"/>
              <a:t>    C. Parable of two baskets of figs, Chapter 24</a:t>
            </a:r>
          </a:p>
          <a:p>
            <a:r>
              <a:rPr lang="en-US" sz="900" dirty="0"/>
              <a:t>    D. God spells out 70-year captivity, Chapter 25</a:t>
            </a:r>
          </a:p>
          <a:p>
            <a:r>
              <a:rPr lang="en-US" sz="900" dirty="0"/>
              <a:t>    E. Message in temple court during reign of Jehoiakim, Chapter 26</a:t>
            </a:r>
          </a:p>
          <a:p>
            <a:r>
              <a:rPr lang="en-US" sz="900" dirty="0"/>
              <a:t>    F. Parable of the yokes, Chapters 27, 28</a:t>
            </a:r>
          </a:p>
          <a:p>
            <a:r>
              <a:rPr lang="en-US" sz="900" dirty="0"/>
              <a:t>    G. Message of hope to first delegation of captives, Chapter 29</a:t>
            </a:r>
          </a:p>
          <a:p>
            <a:r>
              <a:rPr lang="en-US" sz="900" dirty="0"/>
              <a:t>IV. </a:t>
            </a:r>
            <a:r>
              <a:rPr lang="en-US" sz="900" b="1" dirty="0"/>
              <a:t>Prophecies re: future of 12 tribes and Judah’s near captivity,</a:t>
            </a:r>
            <a:r>
              <a:rPr lang="en-US" sz="900" dirty="0"/>
              <a:t> Chapters 30—39</a:t>
            </a:r>
          </a:p>
          <a:p>
            <a:r>
              <a:rPr lang="en-US" sz="900" dirty="0"/>
              <a:t>    A. Coming of Great Tribulation, Chapter 30</a:t>
            </a:r>
          </a:p>
          <a:p>
            <a:r>
              <a:rPr lang="en-US" sz="900" dirty="0"/>
              <a:t>    B. The “I will” chapter, Chapter 31</a:t>
            </a:r>
          </a:p>
          <a:p>
            <a:r>
              <a:rPr lang="en-US" sz="900" dirty="0"/>
              <a:t>    C. Jeremiah imprisoned, buys real estate, Chapter 32</a:t>
            </a:r>
          </a:p>
          <a:p>
            <a:r>
              <a:rPr lang="en-US" sz="900" dirty="0"/>
              <a:t>    D. Coming kingdom as promised to David, Chapter 33</a:t>
            </a:r>
          </a:p>
          <a:p>
            <a:r>
              <a:rPr lang="en-US" sz="900" dirty="0"/>
              <a:t>    E. Zedekiah’s captivity foretold, Chapter 34</a:t>
            </a:r>
          </a:p>
          <a:p>
            <a:r>
              <a:rPr lang="en-US" sz="900" dirty="0"/>
              <a:t>    F. Rechabites obey God, Chapter 35</a:t>
            </a:r>
          </a:p>
          <a:p>
            <a:r>
              <a:rPr lang="en-US" sz="900" dirty="0"/>
              <a:t>   G. Jehoiakim destroys Word of God with knife and fire, Chapter 36</a:t>
            </a:r>
          </a:p>
          <a:p>
            <a:r>
              <a:rPr lang="en-US" sz="900" dirty="0"/>
              <a:t>   H. Jeremiah imprisoned again, Chapters 37, 38</a:t>
            </a:r>
          </a:p>
          <a:p>
            <a:r>
              <a:rPr lang="en-US" sz="900" dirty="0"/>
              <a:t>    I. Judah goes into captivity; Jeremiah released from prison, Chapter 39</a:t>
            </a:r>
          </a:p>
          <a:p>
            <a:r>
              <a:rPr lang="en-US" sz="900" dirty="0"/>
              <a:t>V. </a:t>
            </a:r>
            <a:r>
              <a:rPr lang="en-US" sz="900" b="1" dirty="0"/>
              <a:t>Prophecies to remnant left in land after destruction of Jerusalem, </a:t>
            </a:r>
            <a:r>
              <a:rPr lang="en-US" sz="900" dirty="0"/>
              <a:t>Chapters 40—42</a:t>
            </a:r>
          </a:p>
          <a:p>
            <a:r>
              <a:rPr lang="en-US" sz="900" dirty="0"/>
              <a:t>VI. </a:t>
            </a:r>
            <a:r>
              <a:rPr lang="en-US" sz="900" b="1" dirty="0"/>
              <a:t>Prophecies during Jeremiah’s last days in Egypt, Chapters 43—51</a:t>
            </a:r>
          </a:p>
          <a:p>
            <a:r>
              <a:rPr lang="en-US" sz="900" dirty="0"/>
              <a:t>     A. To remnant in Egypt, Chapters 43, 44</a:t>
            </a:r>
          </a:p>
          <a:p>
            <a:r>
              <a:rPr lang="en-US" sz="900" dirty="0"/>
              <a:t>     B. </a:t>
            </a:r>
            <a:r>
              <a:rPr lang="en-US" sz="900"/>
              <a:t>A message to </a:t>
            </a:r>
            <a:r>
              <a:rPr lang="en-US" sz="900" dirty="0"/>
              <a:t>Baruch, Chapter 45</a:t>
            </a:r>
          </a:p>
          <a:p>
            <a:r>
              <a:rPr lang="en-US" sz="900" dirty="0"/>
              <a:t>     C. To Egypt, Chapter 46</a:t>
            </a:r>
          </a:p>
          <a:p>
            <a:r>
              <a:rPr lang="en-US" sz="900" dirty="0"/>
              <a:t>     D. To Philistia, Chapter 47</a:t>
            </a:r>
          </a:p>
          <a:p>
            <a:r>
              <a:rPr lang="en-US" sz="900" dirty="0"/>
              <a:t>     E. To Moab, Chapter 48</a:t>
            </a:r>
          </a:p>
          <a:p>
            <a:r>
              <a:rPr lang="en-US" sz="900" dirty="0"/>
              <a:t>     F. To Ammon, Edom, Damascus, Kedar, Hazor and Elam, Chapter 49</a:t>
            </a:r>
          </a:p>
          <a:p>
            <a:r>
              <a:rPr lang="en-US" sz="900" dirty="0"/>
              <a:t>     G. To Babylon, Chapters 50, 51</a:t>
            </a:r>
          </a:p>
          <a:p>
            <a:r>
              <a:rPr lang="en-US" sz="900" dirty="0"/>
              <a:t>VII. </a:t>
            </a:r>
            <a:r>
              <a:rPr lang="en-US" sz="900" b="1" dirty="0"/>
              <a:t>Fulfillment of prophesied destruction of Jerusalem</a:t>
            </a:r>
            <a:r>
              <a:rPr lang="en-US" sz="900" dirty="0"/>
              <a:t>, Chapter 52</a:t>
            </a:r>
          </a:p>
          <a:p>
            <a:endParaRPr lang="en-US" dirty="0"/>
          </a:p>
          <a:p>
            <a:endParaRPr lang="en-US" dirty="0"/>
          </a:p>
        </p:txBody>
      </p:sp>
      <p:sp>
        <p:nvSpPr>
          <p:cNvPr id="4" name="Slide Number Placeholder 3"/>
          <p:cNvSpPr>
            <a:spLocks noGrp="1"/>
          </p:cNvSpPr>
          <p:nvPr>
            <p:ph type="sldNum" sz="quarter" idx="10"/>
          </p:nvPr>
        </p:nvSpPr>
        <p:spPr/>
        <p:txBody>
          <a:bodyPr/>
          <a:lstStyle/>
          <a:p>
            <a:fld id="{B5524417-506D-D94C-94F4-4A91B29192C0}" type="slidenum">
              <a:rPr lang="en-US" smtClean="0"/>
              <a:t>1</a:t>
            </a:fld>
            <a:endParaRPr lang="en-US" dirty="0"/>
          </a:p>
        </p:txBody>
      </p:sp>
    </p:spTree>
    <p:extLst>
      <p:ext uri="{BB962C8B-B14F-4D97-AF65-F5344CB8AC3E}">
        <p14:creationId xmlns:p14="http://schemas.microsoft.com/office/powerpoint/2010/main" val="7080247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16</a:t>
            </a:fld>
            <a:endParaRPr lang="en-US" dirty="0"/>
          </a:p>
        </p:txBody>
      </p:sp>
    </p:spTree>
    <p:extLst>
      <p:ext uri="{BB962C8B-B14F-4D97-AF65-F5344CB8AC3E}">
        <p14:creationId xmlns:p14="http://schemas.microsoft.com/office/powerpoint/2010/main" val="30990384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5488" y="120650"/>
            <a:ext cx="5648325" cy="4237038"/>
          </a:xfrm>
        </p:spPr>
      </p:sp>
      <p:sp>
        <p:nvSpPr>
          <p:cNvPr id="3" name="Notes Placeholder 2"/>
          <p:cNvSpPr>
            <a:spLocks noGrp="1"/>
          </p:cNvSpPr>
          <p:nvPr>
            <p:ph type="body" idx="1"/>
          </p:nvPr>
        </p:nvSpPr>
        <p:spPr>
          <a:xfrm>
            <a:off x="273050" y="4464050"/>
            <a:ext cx="6553200" cy="4451350"/>
          </a:xfrm>
        </p:spPr>
        <p:txBody>
          <a:bodyPr/>
          <a:lstStyle/>
          <a:p>
            <a:r>
              <a:rPr lang="en-US" sz="900" dirty="0"/>
              <a:t>Jeremiah is the longest book in the Bible (contains more words).  The challenge: “And when your people say, ‘Why has the Lord our God done all these things to us?’ you shall say to them, ‘As you have forsaken me and served foreign gods in your land, so you shall serve foreigners in a land that is not yours.” Delivering the truth isn’t always easy and is often unpopular but Jeremiah was tasked with delivering God’s message of judgment on Judah.  These were his people and Jeremiah lamented their sad condition and impending judgment.  Twenty-five years after Israel (Northern Kingdom) had fallen, Manasseh took the throne of Judah.  Under his reign Judah rejected Hezekiah’s godly legacy and headed full steam into apostasy, idolatry and moral decay (2 Ki. 21:16).  Josiah follows Manasseh and was Judah’s last good king (2 Chr. 34:1-7).  About 627 BC, Jeremiah was called by God to be His prophet or mouthpiece (Jer. 1:2).  Some five years later, while purifying the temple, Josiah’s servants found the book of law (ten commandments) as given to Moses (2 Chr. 34:8-28).  Revival occurred during Josiah’s reign and Judah appeared to be on the right track (spiritually).  When Josiah is killed in battle with Egypt (2 Chr. 35:20-24), Jeremiah is seen lamenting the loss  of the king (2 Chr. 35:25).  Following Josiah was his evil son, Jehohaz and the nation reverts to idolatry and corruption (2 Ki. 23:31-37).  Jeremiah was in God’s mind to be a prophet before he was born (Jer. 1:4-5) and God warns him that the opposition would stiff (1:19; 7:27).  Told to never marry, his ministry can be divided into three stages: (1) From 627-605 BC he prophesied while Judah was being threatened by Assyria and Egypt.  (2) From 605 to 586 BC he prophesied while Judah was being threatened and besieged by the Babylonian.  (3) From 586 to about 580 he ministers in Jerusalem after Judah’s fall.  Jeremiah was reluctant ag first and was called in chapter 1:4-6.  Verse 10 describes the message: “See, I have set you this day over nations and over kingdoms, to pluck up and to break down, to destroy and to overthrow, to build and to plant.” His emotions and life become entwined with his message (12:1-4; 15:15-18; 20:7-18).  He wept over his countrymen.  His accurate prophecy for Judah to fall into Babylonian captivity for a period of seventy years is an amazing testimonial to the veracity of a prophet.  The scene of one of the last kings of Judah burning the pages of Jerimiah’s scroll provide insight into the disrespect they had for God’s message.  Jeremiah spends time in captivity (prison) and he is thrown into a cistern and he is freed during the seize by Babylonian commander, Nebuzaradan,  After announcing that God would vindicate Judah and destroy the evil nations, Jeremiah closes the book reflecting on God’s love for His chosen people (32:40-41).  </a:t>
            </a:r>
          </a:p>
          <a:p>
            <a:endParaRPr lang="en-US" sz="900" dirty="0"/>
          </a:p>
          <a:p>
            <a:r>
              <a:rPr lang="en-US" sz="900" dirty="0"/>
              <a:t>Application</a:t>
            </a:r>
          </a:p>
          <a:p>
            <a:pPr marL="685800" lvl="1" indent="-228600">
              <a:buFont typeface="+mj-lt"/>
              <a:buAutoNum type="arabicPeriod"/>
            </a:pPr>
            <a:r>
              <a:rPr lang="en-US" sz="900" dirty="0"/>
              <a:t>Direction comes from God, listen to Him (Jer. 9:23).  </a:t>
            </a:r>
          </a:p>
          <a:p>
            <a:pPr marL="685800" lvl="1" indent="-228600">
              <a:buFont typeface="+mj-lt"/>
              <a:buAutoNum type="arabicPeriod"/>
            </a:pPr>
            <a:r>
              <a:rPr lang="en-US" sz="900" dirty="0"/>
              <a:t>God uses evil nations to accomplish His will.  </a:t>
            </a:r>
          </a:p>
          <a:p>
            <a:pPr marL="685800" lvl="1" indent="-228600">
              <a:buFont typeface="+mj-lt"/>
              <a:buAutoNum type="arabicPeriod"/>
            </a:pPr>
            <a:r>
              <a:rPr lang="en-US" sz="900" dirty="0"/>
              <a:t>God desires repentance from His people (4:14).  </a:t>
            </a:r>
          </a:p>
          <a:p>
            <a:pPr marL="685800" lvl="1" indent="-228600">
              <a:buFont typeface="+mj-lt"/>
              <a:buAutoNum type="arabicPeriod"/>
            </a:pPr>
            <a:r>
              <a:rPr lang="en-US" sz="900" dirty="0"/>
              <a:t>Jeremiah wept over his nations unfaithfulness, so should we.  </a:t>
            </a:r>
          </a:p>
          <a:p>
            <a:pPr lvl="1"/>
            <a:endParaRPr lang="en-US" sz="900" dirty="0"/>
          </a:p>
          <a:p>
            <a:r>
              <a:rPr lang="en-US" sz="900" dirty="0"/>
              <a:t>Key thought: We must not miss the message of hope in the book of Jeremiah.  God loves us with an “everlasting love” (31:3).  </a:t>
            </a:r>
          </a:p>
          <a:p>
            <a:pPr marL="685800" lvl="1" indent="-228600">
              <a:buFont typeface="+mj-lt"/>
              <a:buAutoNum type="arabicPeriod"/>
            </a:pPr>
            <a:endParaRPr lang="en-US" sz="900" dirty="0"/>
          </a:p>
          <a:p>
            <a:pPr marL="685800" lvl="1" indent="-228600">
              <a:buFont typeface="+mj-lt"/>
              <a:buAutoNum type="arabicPeriod"/>
            </a:pPr>
            <a:endParaRPr lang="en-US" sz="900" dirty="0"/>
          </a:p>
          <a:p>
            <a:br>
              <a:rPr lang="en-US" sz="900" dirty="0">
                <a:hlinkClick r:id="rId3" tooltip="View Full Chapter"/>
              </a:rPr>
            </a:br>
            <a:endParaRPr lang="en-US" sz="900" dirty="0"/>
          </a:p>
        </p:txBody>
      </p:sp>
      <p:sp>
        <p:nvSpPr>
          <p:cNvPr id="4" name="Slide Number Placeholder 3"/>
          <p:cNvSpPr>
            <a:spLocks noGrp="1"/>
          </p:cNvSpPr>
          <p:nvPr>
            <p:ph type="sldNum" sz="quarter" idx="10"/>
          </p:nvPr>
        </p:nvSpPr>
        <p:spPr/>
        <p:txBody>
          <a:bodyPr/>
          <a:lstStyle/>
          <a:p>
            <a:fld id="{B5524417-506D-D94C-94F4-4A91B29192C0}" type="slidenum">
              <a:rPr lang="en-US" smtClean="0"/>
              <a:t>17</a:t>
            </a:fld>
            <a:endParaRPr lang="en-US"/>
          </a:p>
        </p:txBody>
      </p:sp>
    </p:spTree>
    <p:extLst>
      <p:ext uri="{BB962C8B-B14F-4D97-AF65-F5344CB8AC3E}">
        <p14:creationId xmlns:p14="http://schemas.microsoft.com/office/powerpoint/2010/main" val="39884559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5524417-506D-D94C-94F4-4A91B29192C0}" type="slidenum">
              <a:rPr lang="en-US" smtClean="0"/>
              <a:t>18</a:t>
            </a:fld>
            <a:endParaRPr lang="en-US" dirty="0"/>
          </a:p>
        </p:txBody>
      </p:sp>
    </p:spTree>
    <p:extLst>
      <p:ext uri="{BB962C8B-B14F-4D97-AF65-F5344CB8AC3E}">
        <p14:creationId xmlns:p14="http://schemas.microsoft.com/office/powerpoint/2010/main" val="8160374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524417-506D-D94C-94F4-4A91B29192C0}" type="slidenum">
              <a:rPr lang="en-US" smtClean="0"/>
              <a:t>34</a:t>
            </a:fld>
            <a:endParaRPr lang="en-US" dirty="0"/>
          </a:p>
        </p:txBody>
      </p:sp>
    </p:spTree>
    <p:extLst>
      <p:ext uri="{BB962C8B-B14F-4D97-AF65-F5344CB8AC3E}">
        <p14:creationId xmlns:p14="http://schemas.microsoft.com/office/powerpoint/2010/main" val="9724651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5488" y="120650"/>
            <a:ext cx="5648325" cy="4237038"/>
          </a:xfrm>
        </p:spPr>
      </p:sp>
      <p:sp>
        <p:nvSpPr>
          <p:cNvPr id="3" name="Notes Placeholder 2"/>
          <p:cNvSpPr>
            <a:spLocks noGrp="1"/>
          </p:cNvSpPr>
          <p:nvPr>
            <p:ph type="body" idx="1"/>
          </p:nvPr>
        </p:nvSpPr>
        <p:spPr>
          <a:xfrm>
            <a:off x="273050" y="4464050"/>
            <a:ext cx="6553200" cy="4451350"/>
          </a:xfrm>
        </p:spPr>
        <p:txBody>
          <a:bodyPr/>
          <a:lstStyle/>
          <a:p>
            <a:r>
              <a:rPr lang="en-US" sz="900" dirty="0"/>
              <a:t>Jeremiah is the longest book in the Bible (contains more words).  The challenge: “And when your people say, ‘Why has the Lord our God done all these things to us?’ you shall say to them, ‘As you have forsaken me and served foreign gods in your land, so you shall serve foreigners in a land that is not yours.” Delivering the truth isn’t always easy and is often unpopular but Jeremiah was tasked with delivering God’s message of judgment on Judah.  These were his people and Jeremiah lamented their sad condition and impending judgment.  Twenty-five years after Israel (Northern Kingdom) had fallen, Manasseh took the throne of Judah.  Under his reign Judah rejected Hezekiah’s godly legacy and headed full steam into apostasy, idolatry and moral decay (2 Ki. 21:16).  Josiah follows Manasseh and was Judah’s last good king (2 Chr. 34:1-7).  About 627 BC, Jeremiah was called by God to be His prophet or mouthpiece (Jer. 1:2).  Some five years later, while purifying the temple, Josiah’s servants found the book of law (ten commandments) as given to Moses (2 Chr. 34:8-28).  Revival occurred during Josiah’s reign and Judah appeared to be on the right track (spiritually).  When Josiah is killed in battle with Egypt (2 Chr. 35:20-24), Jeremiah is seen lamenting the loss  of the king (2 Chr. 35:25).  Following Josiah was his evil son, Jehohaz and the nation reverts to idolatry and corruption (2 Ki. 23:31-37).  Jeremiah was in God’s mind to be a prophet before he was born (Jer. 1:4-5) and God warns him that the opposition would stiff (1:19; 7:27).  Told to never marry, his ministry can be divided into three stages: (1) From 627-605 BC he prophesied while Judah was being threatened by Assyria and Egypt.  (2) From 605 to 586 BC he prophesied while Judah was being threatened and besieged by the Babylonian.  (3) From 586 to about 580 he ministers in Jerusalem after Judah’s fall.  Jeremiah was reluctant ag first and was called in chapter 1:4-6.  Verse 10 describes the message: “See, I have set you this day over nations and over kingdoms, to pluck up and to break down, to destroy and to overthrow, to build and to plant.” His emotions and life become entwined with his message (12:1-4; 15:15-18; 20:7-18).  He wept over his countrymen.  His accurate prophecy for Judah to fall into Babylonian captivity for a period of seventy years is an amazing testimonial to the veracity of a prophet.  The scene of one of the last kings of Judah burning the pages of Jerimiah’s scroll provide insight into the disrespect they had for God’s message.  Jeremiah spends time in captivity (prison) and he is thrown into a cistern and he is freed during the seize by Babylonian commander, Nebuzaradan,  After announcing that God would vindicate Judah and destroy the evil nations, Jeremiah closes the book reflecting on God’s love for His chosen people (32:40-41).  </a:t>
            </a:r>
          </a:p>
          <a:p>
            <a:endParaRPr lang="en-US" sz="900" dirty="0"/>
          </a:p>
          <a:p>
            <a:r>
              <a:rPr lang="en-US" sz="900" dirty="0"/>
              <a:t>Application</a:t>
            </a:r>
          </a:p>
          <a:p>
            <a:pPr marL="685800" lvl="1" indent="-228600">
              <a:buFont typeface="+mj-lt"/>
              <a:buAutoNum type="arabicPeriod"/>
            </a:pPr>
            <a:r>
              <a:rPr lang="en-US" sz="900" dirty="0"/>
              <a:t>Direction comes from God, listen to Him (Jer. 9:23).  </a:t>
            </a:r>
          </a:p>
          <a:p>
            <a:pPr marL="685800" lvl="1" indent="-228600">
              <a:buFont typeface="+mj-lt"/>
              <a:buAutoNum type="arabicPeriod"/>
            </a:pPr>
            <a:r>
              <a:rPr lang="en-US" sz="900" dirty="0"/>
              <a:t>God uses evil nations to accomplish His will.  </a:t>
            </a:r>
          </a:p>
          <a:p>
            <a:pPr marL="685800" lvl="1" indent="-228600">
              <a:buFont typeface="+mj-lt"/>
              <a:buAutoNum type="arabicPeriod"/>
            </a:pPr>
            <a:r>
              <a:rPr lang="en-US" sz="900" dirty="0"/>
              <a:t>God desires repentance from His people (4:14).  </a:t>
            </a:r>
          </a:p>
          <a:p>
            <a:pPr marL="685800" lvl="1" indent="-228600">
              <a:buFont typeface="+mj-lt"/>
              <a:buAutoNum type="arabicPeriod"/>
            </a:pPr>
            <a:r>
              <a:rPr lang="en-US" sz="900" dirty="0"/>
              <a:t>Jeremiah wept over his nations unfaithfulness, so should we.  </a:t>
            </a:r>
          </a:p>
          <a:p>
            <a:pPr lvl="1"/>
            <a:endParaRPr lang="en-US" sz="900" dirty="0"/>
          </a:p>
          <a:p>
            <a:r>
              <a:rPr lang="en-US" sz="900" dirty="0"/>
              <a:t>Key thought: We must not miss the message of hope in the book of Jeremiah.  God loves us with an “everlasting love” (31:3).  </a:t>
            </a:r>
          </a:p>
          <a:p>
            <a:pPr marL="685800" lvl="1" indent="-228600">
              <a:buFont typeface="+mj-lt"/>
              <a:buAutoNum type="arabicPeriod"/>
            </a:pPr>
            <a:endParaRPr lang="en-US" sz="900" dirty="0"/>
          </a:p>
          <a:p>
            <a:pPr marL="685800" lvl="1" indent="-228600">
              <a:buFont typeface="+mj-lt"/>
              <a:buAutoNum type="arabicPeriod"/>
            </a:pPr>
            <a:endParaRPr lang="en-US" sz="900" dirty="0"/>
          </a:p>
          <a:p>
            <a:br>
              <a:rPr lang="en-US" sz="900" dirty="0">
                <a:hlinkClick r:id="rId3" tooltip="View Full Chapter"/>
              </a:rPr>
            </a:br>
            <a:endParaRPr lang="en-US" sz="900" dirty="0"/>
          </a:p>
        </p:txBody>
      </p:sp>
      <p:sp>
        <p:nvSpPr>
          <p:cNvPr id="4" name="Slide Number Placeholder 3"/>
          <p:cNvSpPr>
            <a:spLocks noGrp="1"/>
          </p:cNvSpPr>
          <p:nvPr>
            <p:ph type="sldNum" sz="quarter" idx="10"/>
          </p:nvPr>
        </p:nvSpPr>
        <p:spPr/>
        <p:txBody>
          <a:bodyPr/>
          <a:lstStyle/>
          <a:p>
            <a:fld id="{B5524417-506D-D94C-94F4-4A91B29192C0}" type="slidenum">
              <a:rPr lang="en-US" smtClean="0"/>
              <a:t>36</a:t>
            </a:fld>
            <a:endParaRPr lang="en-US"/>
          </a:p>
        </p:txBody>
      </p:sp>
    </p:spTree>
    <p:extLst>
      <p:ext uri="{BB962C8B-B14F-4D97-AF65-F5344CB8AC3E}">
        <p14:creationId xmlns:p14="http://schemas.microsoft.com/office/powerpoint/2010/main" val="2465311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5488" y="120650"/>
            <a:ext cx="5648325" cy="4237038"/>
          </a:xfrm>
        </p:spPr>
      </p:sp>
      <p:sp>
        <p:nvSpPr>
          <p:cNvPr id="3" name="Notes Placeholder 2"/>
          <p:cNvSpPr>
            <a:spLocks noGrp="1"/>
          </p:cNvSpPr>
          <p:nvPr>
            <p:ph type="body" idx="1"/>
          </p:nvPr>
        </p:nvSpPr>
        <p:spPr>
          <a:xfrm>
            <a:off x="273050" y="4464050"/>
            <a:ext cx="6553200" cy="4451350"/>
          </a:xfrm>
        </p:spPr>
        <p:txBody>
          <a:bodyPr/>
          <a:lstStyle/>
          <a:p>
            <a:r>
              <a:rPr lang="en-US" sz="900" dirty="0"/>
              <a:t>Jeremiah is the longest book in the Bible (contains more words).  The challenge: “And when your people say, ‘Why has the Lord our God done all these things to us?’ you shall say to them, ‘As you have forsaken me and served foreign gods in your land, so you shall serve foreigners in a land that is not yours.” Delivering the truth isn’t always easy and is often unpopular but Jeremiah was tasked with delivering God’s message of judgment on Judah.  These were his people and Jeremiah lamented their sad condition and impending judgment.  Twenty-five years after Israel (Northern Kingdom) had fallen, Manasseh took the throne of Judah.  Under his reign Judah rejected Hezekiah’s godly legacy and headed full steam into apostasy, idolatry and moral decay (2 Ki. 21:16).  Josiah follows Manasseh and was Judah’s last good king (2 Chr. 34:1-7).  About 627 BC, Jeremiah was called by God to be His prophet or mouthpiece (Jer. 1:2).  Some five years later, while purifying the temple, Josiah’s servants found the book of law (ten commandments) as given to Moses (2 Chr. 34:8-28).  Revival occurred during Josiah’s reign and Judah appeared to be on the right track (spiritually).  When Josiah is killed in battle with Egypt (2 Chr. 35:20-24), Jeremiah is seen lamenting the loss  of the king (2 Chr. 35:25).  Following Josiah was his evil son, Jehohaz and the nation reverts to idolatry and corruption (2 Ki. 23:31-37).  Jeremiah was in God’s mind to be a prophet before he was born (Jer. 1:4-5) and God warns him that the opposition would stiff (1:19; 7:27).  Told to never marry, his ministry can be divided into three stages: (1) From 627-605 BC he prophesied while Judah was being threatened by Assyria and Egypt.  (2) From 605 to 586 BC he prophesied while Judah was being threatened and besieged by the Babylonian.  (3) From 586 to about 580 he ministers in Jerusalem after Judah’s fall.  Jeremiah was reluctant ag first and was called in chapter 1:4-6.  Verse 10 describes the message: “See, I have set you this day over nations and over kingdoms, to pluck up and to break down, to destroy and to overthrow, to build and to plant.” His emotions and life become entwined with his message (12:1-4; 15:15-18; 20:7-18).  He wept over his countrymen.  His accurate prophecy for Judah to fall into Babylonian captivity for a period of seventy years is an amazing testimonial to the veracity of a prophet.  The scene of one of the last kings of Judah burning the pages of Jerimiah’s scroll provide insight into the disrespect they had for God’s message.  Jeremiah spends time in captivity (prison) and he is thrown into a cistern and he is freed during the seize by Babylonian commander, Nebuzaradan,  After announcing that God would vindicate Judah and destroy the evil nations, Jeremiah closes the book reflecting on God’s love for His chosen people (32:40-41).  </a:t>
            </a:r>
          </a:p>
          <a:p>
            <a:endParaRPr lang="en-US" sz="900" dirty="0"/>
          </a:p>
          <a:p>
            <a:r>
              <a:rPr lang="en-US" sz="900" dirty="0"/>
              <a:t>Application</a:t>
            </a:r>
          </a:p>
          <a:p>
            <a:pPr marL="685800" lvl="1" indent="-228600">
              <a:buFont typeface="+mj-lt"/>
              <a:buAutoNum type="arabicPeriod"/>
            </a:pPr>
            <a:r>
              <a:rPr lang="en-US" sz="900" dirty="0"/>
              <a:t>Direction comes from God, listen to Him (Jer. 9:23).  </a:t>
            </a:r>
          </a:p>
          <a:p>
            <a:pPr marL="685800" lvl="1" indent="-228600">
              <a:buFont typeface="+mj-lt"/>
              <a:buAutoNum type="arabicPeriod"/>
            </a:pPr>
            <a:r>
              <a:rPr lang="en-US" sz="900" dirty="0"/>
              <a:t>God uses evil nations to accomplish His will.  </a:t>
            </a:r>
          </a:p>
          <a:p>
            <a:pPr marL="685800" lvl="1" indent="-228600">
              <a:buFont typeface="+mj-lt"/>
              <a:buAutoNum type="arabicPeriod"/>
            </a:pPr>
            <a:r>
              <a:rPr lang="en-US" sz="900" dirty="0"/>
              <a:t>God desires repentance from His people (4:14).  </a:t>
            </a:r>
          </a:p>
          <a:p>
            <a:pPr marL="685800" lvl="1" indent="-228600">
              <a:buFont typeface="+mj-lt"/>
              <a:buAutoNum type="arabicPeriod"/>
            </a:pPr>
            <a:r>
              <a:rPr lang="en-US" sz="900" dirty="0"/>
              <a:t>Jeremiah wept over his nations unfaithfulness, so should we.  </a:t>
            </a:r>
          </a:p>
          <a:p>
            <a:pPr lvl="1"/>
            <a:endParaRPr lang="en-US" sz="900" dirty="0"/>
          </a:p>
          <a:p>
            <a:r>
              <a:rPr lang="en-US" sz="900" dirty="0"/>
              <a:t>Key thought: We must not miss the message of hope in the book of Jeremiah.  God loves us with an “everlasting love” (31:3).  </a:t>
            </a:r>
          </a:p>
          <a:p>
            <a:pPr marL="685800" lvl="1" indent="-228600">
              <a:buFont typeface="+mj-lt"/>
              <a:buAutoNum type="arabicPeriod"/>
            </a:pPr>
            <a:endParaRPr lang="en-US" sz="900" dirty="0"/>
          </a:p>
          <a:p>
            <a:pPr marL="685800" lvl="1" indent="-228600">
              <a:buFont typeface="+mj-lt"/>
              <a:buAutoNum type="arabicPeriod"/>
            </a:pPr>
            <a:endParaRPr lang="en-US" sz="900" dirty="0"/>
          </a:p>
          <a:p>
            <a:br>
              <a:rPr lang="en-US" sz="900" dirty="0">
                <a:hlinkClick r:id="rId3" tooltip="View Full Chapter"/>
              </a:rPr>
            </a:br>
            <a:endParaRPr lang="en-US" sz="900" dirty="0"/>
          </a:p>
        </p:txBody>
      </p:sp>
      <p:sp>
        <p:nvSpPr>
          <p:cNvPr id="4" name="Slide Number Placeholder 3"/>
          <p:cNvSpPr>
            <a:spLocks noGrp="1"/>
          </p:cNvSpPr>
          <p:nvPr>
            <p:ph type="sldNum" sz="quarter" idx="10"/>
          </p:nvPr>
        </p:nvSpPr>
        <p:spPr/>
        <p:txBody>
          <a:bodyPr/>
          <a:lstStyle/>
          <a:p>
            <a:fld id="{B5524417-506D-D94C-94F4-4A91B29192C0}" type="slidenum">
              <a:rPr lang="en-US" smtClean="0"/>
              <a:t>2</a:t>
            </a:fld>
            <a:endParaRPr lang="en-US"/>
          </a:p>
        </p:txBody>
      </p:sp>
    </p:spTree>
    <p:extLst>
      <p:ext uri="{BB962C8B-B14F-4D97-AF65-F5344CB8AC3E}">
        <p14:creationId xmlns:p14="http://schemas.microsoft.com/office/powerpoint/2010/main" val="2882936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592138"/>
            <a:ext cx="5892800" cy="4419600"/>
          </a:xfrm>
          <a:solidFill>
            <a:srgbClr val="FFFF00"/>
          </a:solidFill>
        </p:spPr>
      </p:sp>
      <p:sp>
        <p:nvSpPr>
          <p:cNvPr id="3" name="Notes Placeholder 2"/>
          <p:cNvSpPr>
            <a:spLocks noGrp="1"/>
          </p:cNvSpPr>
          <p:nvPr>
            <p:ph type="body" idx="1"/>
          </p:nvPr>
        </p:nvSpPr>
        <p:spPr>
          <a:xfrm>
            <a:off x="425451" y="5226050"/>
            <a:ext cx="5964238" cy="3455988"/>
          </a:xfrm>
        </p:spPr>
        <p:txBody>
          <a:bodyPr/>
          <a:lstStyle/>
          <a:p>
            <a:endParaRPr lang="en-US" dirty="0"/>
          </a:p>
        </p:txBody>
      </p:sp>
      <p:sp>
        <p:nvSpPr>
          <p:cNvPr id="4" name="Slide Number Placeholder 3"/>
          <p:cNvSpPr>
            <a:spLocks noGrp="1"/>
          </p:cNvSpPr>
          <p:nvPr>
            <p:ph type="sldNum" sz="quarter" idx="10"/>
          </p:nvPr>
        </p:nvSpPr>
        <p:spPr/>
        <p:txBody>
          <a:bodyPr/>
          <a:lstStyle/>
          <a:p>
            <a:fld id="{86E33552-28B7-9F48-96EF-6F521705AA6A}" type="slidenum">
              <a:rPr lang="en-US" smtClean="0"/>
              <a:t>3</a:t>
            </a:fld>
            <a:endParaRPr lang="en-US" dirty="0"/>
          </a:p>
        </p:txBody>
      </p:sp>
    </p:spTree>
    <p:extLst>
      <p:ext uri="{BB962C8B-B14F-4D97-AF65-F5344CB8AC3E}">
        <p14:creationId xmlns:p14="http://schemas.microsoft.com/office/powerpoint/2010/main" val="6580883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220788"/>
            <a:ext cx="4222750" cy="3167062"/>
          </a:xfrm>
        </p:spPr>
      </p:sp>
      <p:sp>
        <p:nvSpPr>
          <p:cNvPr id="3" name="Notes Placeholder 2"/>
          <p:cNvSpPr>
            <a:spLocks noGrp="1"/>
          </p:cNvSpPr>
          <p:nvPr>
            <p:ph type="body" idx="1"/>
          </p:nvPr>
        </p:nvSpPr>
        <p:spPr/>
        <p:txBody>
          <a:bodyPr/>
          <a:lstStyle/>
          <a:p>
            <a:r>
              <a:rPr lang="en-US" dirty="0"/>
              <a:t>Josiah - 2 Ki. 21:26-22:1; 1 Chr. 3:14-15</a:t>
            </a:r>
          </a:p>
          <a:p>
            <a:r>
              <a:rPr lang="en-US" dirty="0"/>
              <a:t>Jehohaz - 2 Ki. 23:30-33; 2 Chr. 36:1-3; Jer. 22:11-17</a:t>
            </a:r>
          </a:p>
          <a:p>
            <a:r>
              <a:rPr lang="en-US" dirty="0"/>
              <a:t>Jehoiakim - 2 Ki. 23:34-24:6; 2 Chr. 36:4-9; Jer. 22:18-19</a:t>
            </a:r>
          </a:p>
          <a:p>
            <a:r>
              <a:rPr lang="en-US" dirty="0"/>
              <a:t>Jehoiachin - 2 Ki. 24: 6-16; 2 Chr. 36:9-10; Jer. 22:34-40</a:t>
            </a:r>
          </a:p>
          <a:p>
            <a:r>
              <a:rPr lang="en-US" dirty="0"/>
              <a:t>Zedekiah - 2 Ki. 24:17-20; 2 Chr. 36:10-13</a:t>
            </a:r>
          </a:p>
        </p:txBody>
      </p:sp>
      <p:sp>
        <p:nvSpPr>
          <p:cNvPr id="4" name="Slide Number Placeholder 3"/>
          <p:cNvSpPr>
            <a:spLocks noGrp="1"/>
          </p:cNvSpPr>
          <p:nvPr>
            <p:ph type="sldNum" sz="quarter" idx="5"/>
          </p:nvPr>
        </p:nvSpPr>
        <p:spPr/>
        <p:txBody>
          <a:bodyPr/>
          <a:lstStyle/>
          <a:p>
            <a:fld id="{B5524417-506D-D94C-94F4-4A91B29192C0}" type="slidenum">
              <a:rPr lang="en-US" smtClean="0"/>
              <a:t>4</a:t>
            </a:fld>
            <a:endParaRPr lang="en-US" dirty="0"/>
          </a:p>
        </p:txBody>
      </p:sp>
    </p:spTree>
    <p:extLst>
      <p:ext uri="{BB962C8B-B14F-4D97-AF65-F5344CB8AC3E}">
        <p14:creationId xmlns:p14="http://schemas.microsoft.com/office/powerpoint/2010/main" val="34276016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A7A70F-5BAD-C24C-A649-20DE519519DA}" type="slidenum">
              <a:rPr lang="en-US" smtClean="0"/>
              <a:t>5</a:t>
            </a:fld>
            <a:endParaRPr lang="en-US"/>
          </a:p>
        </p:txBody>
      </p:sp>
    </p:spTree>
    <p:extLst>
      <p:ext uri="{BB962C8B-B14F-4D97-AF65-F5344CB8AC3E}">
        <p14:creationId xmlns:p14="http://schemas.microsoft.com/office/powerpoint/2010/main" val="767052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B25215-F6D9-4905-B048-55294588421D}" type="slidenum">
              <a:rPr lang="en-US" smtClean="0"/>
              <a:pPr/>
              <a:t>6</a:t>
            </a:fld>
            <a:endParaRPr lang="en-US"/>
          </a:p>
        </p:txBody>
      </p:sp>
    </p:spTree>
    <p:extLst>
      <p:ext uri="{BB962C8B-B14F-4D97-AF65-F5344CB8AC3E}">
        <p14:creationId xmlns:p14="http://schemas.microsoft.com/office/powerpoint/2010/main" val="4986815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12</a:t>
            </a:fld>
            <a:endParaRPr lang="en-US"/>
          </a:p>
        </p:txBody>
      </p:sp>
    </p:spTree>
    <p:extLst>
      <p:ext uri="{BB962C8B-B14F-4D97-AF65-F5344CB8AC3E}">
        <p14:creationId xmlns:p14="http://schemas.microsoft.com/office/powerpoint/2010/main" val="17776429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14</a:t>
            </a:fld>
            <a:endParaRPr lang="en-US" dirty="0"/>
          </a:p>
        </p:txBody>
      </p:sp>
    </p:spTree>
    <p:extLst>
      <p:ext uri="{BB962C8B-B14F-4D97-AF65-F5344CB8AC3E}">
        <p14:creationId xmlns:p14="http://schemas.microsoft.com/office/powerpoint/2010/main" val="13941249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dirty="0"/>
          </a:p>
        </p:txBody>
      </p:sp>
      <p:sp>
        <p:nvSpPr>
          <p:cNvPr id="4" name="Slide Number Placeholder 3"/>
          <p:cNvSpPr>
            <a:spLocks noGrp="1"/>
          </p:cNvSpPr>
          <p:nvPr>
            <p:ph type="sldNum" sz="quarter" idx="5"/>
          </p:nvPr>
        </p:nvSpPr>
        <p:spPr/>
        <p:txBody>
          <a:bodyPr/>
          <a:lstStyle/>
          <a:p>
            <a:fld id="{509E2C24-1099-8B48-A5D1-8E89D0F2DEB1}" type="slidenum">
              <a:rPr lang="en-US" smtClean="0"/>
              <a:t>15</a:t>
            </a:fld>
            <a:endParaRPr lang="en-US" dirty="0"/>
          </a:p>
        </p:txBody>
      </p:sp>
    </p:spTree>
    <p:extLst>
      <p:ext uri="{BB962C8B-B14F-4D97-AF65-F5344CB8AC3E}">
        <p14:creationId xmlns:p14="http://schemas.microsoft.com/office/powerpoint/2010/main" val="631481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B68DC431-1583-4702-B81A-832D335C0186}" type="datetimeFigureOut">
              <a:rPr lang="en-US" smtClean="0"/>
              <a:pPr/>
              <a:t>12/29/22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12/29/22</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68DC431-1583-4702-B81A-832D335C0186}" type="datetimeFigureOut">
              <a:rPr lang="en-US" smtClean="0"/>
              <a:pPr/>
              <a:t>12/29/22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68DC431-1583-4702-B81A-832D335C0186}" type="datetimeFigureOut">
              <a:rPr lang="en-US" smtClean="0"/>
              <a:pPr/>
              <a:t>12/29/22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68DC431-1583-4702-B81A-832D335C0186}" type="datetimeFigureOut">
              <a:rPr lang="en-US" smtClean="0"/>
              <a:pPr/>
              <a:t>12/29/22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68DC431-1583-4702-B81A-832D335C0186}" type="datetimeFigureOut">
              <a:rPr lang="en-US" smtClean="0"/>
              <a:pPr/>
              <a:t>12/29/22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DC431-1583-4702-B81A-832D335C0186}" type="datetimeFigureOut">
              <a:rPr lang="en-US" smtClean="0"/>
              <a:pPr/>
              <a:t>12/29/22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68DC431-1583-4702-B81A-832D335C0186}" type="datetimeFigureOut">
              <a:rPr lang="en-US" smtClean="0"/>
              <a:pPr/>
              <a:t>12/29/22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a:t>Click icon to add picture</a:t>
            </a:r>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68DC431-1583-4702-B81A-832D335C0186}" type="datetimeFigureOut">
              <a:rPr lang="en-US" smtClean="0"/>
              <a:pPr/>
              <a:t>12/29/22</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3F2CC1A4-3628-4009-A3B0-E0FB77C012B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68DC431-1583-4702-B81A-832D335C0186}" type="datetimeFigureOut">
              <a:rPr lang="en-US" smtClean="0"/>
              <a:pPr/>
              <a:t>12/29/22</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F2CC1A4-3628-4009-A3B0-E0FB77C012B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Symphony of the Scriptures</a:t>
            </a:r>
          </a:p>
        </p:txBody>
      </p:sp>
      <p:sp>
        <p:nvSpPr>
          <p:cNvPr id="3" name="Subtitle 2"/>
          <p:cNvSpPr>
            <a:spLocks noGrp="1"/>
          </p:cNvSpPr>
          <p:nvPr>
            <p:ph type="subTitle" idx="1"/>
          </p:nvPr>
        </p:nvSpPr>
        <p:spPr/>
        <p:txBody>
          <a:bodyPr>
            <a:normAutofit/>
          </a:bodyPr>
          <a:lstStyle/>
          <a:p>
            <a:r>
              <a:rPr lang="en-US" sz="3200" dirty="0"/>
              <a:t>Jeremiah</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D52DD-38D3-B846-ADF0-6BDCEF298B1C}"/>
              </a:ext>
            </a:extLst>
          </p:cNvPr>
          <p:cNvSpPr>
            <a:spLocks noGrp="1"/>
          </p:cNvSpPr>
          <p:nvPr>
            <p:ph type="title"/>
          </p:nvPr>
        </p:nvSpPr>
        <p:spPr/>
        <p:txBody>
          <a:bodyPr/>
          <a:lstStyle/>
          <a:p>
            <a:r>
              <a:rPr lang="en-US" dirty="0"/>
              <a:t>The Calling </a:t>
            </a:r>
          </a:p>
        </p:txBody>
      </p:sp>
      <p:sp>
        <p:nvSpPr>
          <p:cNvPr id="3" name="Content Placeholder 2">
            <a:extLst>
              <a:ext uri="{FF2B5EF4-FFF2-40B4-BE49-F238E27FC236}">
                <a16:creationId xmlns:a16="http://schemas.microsoft.com/office/drawing/2014/main" id="{AF0515EA-44CA-F049-9BE3-74C2D64AB565}"/>
              </a:ext>
            </a:extLst>
          </p:cNvPr>
          <p:cNvSpPr>
            <a:spLocks noGrp="1"/>
          </p:cNvSpPr>
          <p:nvPr>
            <p:ph idx="1"/>
          </p:nvPr>
        </p:nvSpPr>
        <p:spPr>
          <a:xfrm>
            <a:off x="304800" y="1524000"/>
            <a:ext cx="8686800" cy="4876801"/>
          </a:xfrm>
        </p:spPr>
        <p:txBody>
          <a:bodyPr>
            <a:normAutofit/>
          </a:bodyPr>
          <a:lstStyle/>
          <a:p>
            <a:pPr marL="118872" indent="0">
              <a:buNone/>
            </a:pPr>
            <a:r>
              <a:rPr lang="en-US" sz="2400" b="1" u="sng" dirty="0"/>
              <a:t>Chapter 1:</a:t>
            </a:r>
          </a:p>
          <a:p>
            <a:r>
              <a:rPr lang="en-US" sz="2400" dirty="0"/>
              <a:t>“To whom the word of the Lord came in the days of </a:t>
            </a:r>
            <a:r>
              <a:rPr lang="en-US" sz="2400" b="1" dirty="0"/>
              <a:t>Josiah</a:t>
            </a:r>
            <a:r>
              <a:rPr lang="en-US" sz="2400" dirty="0"/>
              <a:t> the son of Amon, king of Judah, in the thirteenth year of his reign. It came also in the days of </a:t>
            </a:r>
            <a:r>
              <a:rPr lang="en-US" sz="2400" b="1" dirty="0"/>
              <a:t>Jehoiakim</a:t>
            </a:r>
            <a:r>
              <a:rPr lang="en-US" sz="2400" dirty="0"/>
              <a:t> the son of Josiah, king of Judah, until the end of the eleventh year </a:t>
            </a:r>
            <a:r>
              <a:rPr lang="en-US" sz="2400" b="1" dirty="0"/>
              <a:t>of Zedekiah</a:t>
            </a:r>
            <a:r>
              <a:rPr lang="en-US" sz="2400" dirty="0"/>
              <a:t> the son of Josiah, king of Judah, until the carrying away of Jerusalem captive in the fifth month.”</a:t>
            </a:r>
          </a:p>
          <a:p>
            <a:pPr marL="962406" lvl="2" indent="-285750">
              <a:buFont typeface="Wingdings" pitchFamily="2" charset="2"/>
              <a:buChar char="v"/>
            </a:pPr>
            <a:r>
              <a:rPr lang="en-US" sz="2200" dirty="0"/>
              <a:t>Note: </a:t>
            </a:r>
            <a:r>
              <a:rPr lang="en-US" sz="2200" dirty="0" err="1"/>
              <a:t>Jehoahaz</a:t>
            </a:r>
            <a:r>
              <a:rPr lang="en-US" sz="2200" dirty="0"/>
              <a:t> and Jehoiachin were probably omitted in this verse because their reigns were so short, comprising only three months each.</a:t>
            </a:r>
          </a:p>
          <a:p>
            <a:r>
              <a:rPr lang="en-US" sz="2400" dirty="0"/>
              <a:t>“Now the word of the Lord came to me, </a:t>
            </a:r>
            <a:r>
              <a:rPr lang="en-US" sz="2400" dirty="0" err="1"/>
              <a:t>saying,“Before</a:t>
            </a:r>
            <a:r>
              <a:rPr lang="en-US" sz="2400" dirty="0"/>
              <a:t> I formed you in the womb I knew you, and before you were born I consecrated you; I appointed you a prophet to the nations.”</a:t>
            </a:r>
          </a:p>
          <a:p>
            <a:pPr marL="411480" lvl="1" indent="0">
              <a:buNone/>
            </a:pPr>
            <a:endParaRPr lang="en-US" sz="2400" dirty="0"/>
          </a:p>
          <a:p>
            <a:pPr marL="411480" lvl="1" indent="0">
              <a:buNone/>
            </a:pPr>
            <a:endParaRPr lang="en-US" dirty="0"/>
          </a:p>
        </p:txBody>
      </p:sp>
    </p:spTree>
    <p:extLst>
      <p:ext uri="{BB962C8B-B14F-4D97-AF65-F5344CB8AC3E}">
        <p14:creationId xmlns:p14="http://schemas.microsoft.com/office/powerpoint/2010/main" val="2699597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6B784-3F7D-644D-A197-535D869CE205}"/>
              </a:ext>
            </a:extLst>
          </p:cNvPr>
          <p:cNvSpPr>
            <a:spLocks noGrp="1"/>
          </p:cNvSpPr>
          <p:nvPr>
            <p:ph type="title"/>
          </p:nvPr>
        </p:nvSpPr>
        <p:spPr/>
        <p:txBody>
          <a:bodyPr>
            <a:normAutofit/>
          </a:bodyPr>
          <a:lstStyle/>
          <a:p>
            <a:r>
              <a:rPr lang="en-US" sz="3600" dirty="0"/>
              <a:t>Jeremiah’s prophecy of captivity</a:t>
            </a:r>
          </a:p>
        </p:txBody>
      </p:sp>
      <p:sp>
        <p:nvSpPr>
          <p:cNvPr id="3" name="Content Placeholder 2">
            <a:extLst>
              <a:ext uri="{FF2B5EF4-FFF2-40B4-BE49-F238E27FC236}">
                <a16:creationId xmlns:a16="http://schemas.microsoft.com/office/drawing/2014/main" id="{7EDAA6C4-D631-A249-8A5B-BD2465A6C473}"/>
              </a:ext>
            </a:extLst>
          </p:cNvPr>
          <p:cNvSpPr>
            <a:spLocks noGrp="1"/>
          </p:cNvSpPr>
          <p:nvPr>
            <p:ph idx="1"/>
          </p:nvPr>
        </p:nvSpPr>
        <p:spPr>
          <a:xfrm>
            <a:off x="152400" y="1600200"/>
            <a:ext cx="8839200" cy="4800601"/>
          </a:xfrm>
        </p:spPr>
        <p:txBody>
          <a:bodyPr>
            <a:normAutofit lnSpcReduction="10000"/>
          </a:bodyPr>
          <a:lstStyle/>
          <a:p>
            <a:pPr marL="118872" indent="0">
              <a:buNone/>
            </a:pPr>
            <a:r>
              <a:rPr lang="en-US" sz="2000" dirty="0"/>
              <a:t>“Much of the ministry of Jeremiah belongs to the days immediately preceding the captivity.  But he was also a tremendous tower of strength.  Jeremiah had advised the people to accept the inevitable supremacy of Babylonia and to submit to captivity even before the disaster took place. He further predicted  that they would ultimately be allowed to return to Judah: “For thus says the Lord: When seventy years are completed for Babylon, I will visit you, and I will fulfill to you my promise and bring you back to this place” (29:10).  </a:t>
            </a:r>
          </a:p>
          <a:p>
            <a:pPr marL="118872" indent="0">
              <a:buNone/>
            </a:pPr>
            <a:endParaRPr lang="en-US" sz="2000" dirty="0"/>
          </a:p>
          <a:p>
            <a:pPr marL="118872" indent="0">
              <a:buNone/>
            </a:pPr>
            <a:r>
              <a:rPr lang="en-US" sz="2000" dirty="0"/>
              <a:t>According to Jeremiah’s prediction they were to return from captivity after seventy years.  Was that fulfilled? There are two ways of considering these dates both of which show this prophecy was correct.  The time from the captivity of the first group 607-606 B.C. to the time of the first return of the first group, 536 B.C., would make seventy years.   Also the time from the destruction of Jerusalem 586 B.C., and the taking of the last group of exiles, to the time of the completion of the temple, 516 B.C. would also make seventy years.” --- Hester, Heart of Hebrew History, page 253-254</a:t>
            </a:r>
          </a:p>
          <a:p>
            <a:pPr marL="118872" indent="0">
              <a:buNone/>
            </a:pPr>
            <a:r>
              <a:rPr lang="en-US" sz="2000" dirty="0"/>
              <a:t> </a:t>
            </a:r>
          </a:p>
        </p:txBody>
      </p:sp>
    </p:spTree>
    <p:extLst>
      <p:ext uri="{BB962C8B-B14F-4D97-AF65-F5344CB8AC3E}">
        <p14:creationId xmlns:p14="http://schemas.microsoft.com/office/powerpoint/2010/main" val="916104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4B4AA-C4F9-1540-8532-D30786C0195D}"/>
              </a:ext>
            </a:extLst>
          </p:cNvPr>
          <p:cNvSpPr>
            <a:spLocks noGrp="1"/>
          </p:cNvSpPr>
          <p:nvPr>
            <p:ph type="title"/>
          </p:nvPr>
        </p:nvSpPr>
        <p:spPr/>
        <p:txBody>
          <a:bodyPr>
            <a:normAutofit/>
          </a:bodyPr>
          <a:lstStyle/>
          <a:p>
            <a:r>
              <a:rPr lang="en-US" sz="3200" dirty="0">
                <a:solidFill>
                  <a:schemeClr val="accent1"/>
                </a:solidFill>
              </a:rPr>
              <a:t>Who wrote the book?</a:t>
            </a:r>
          </a:p>
        </p:txBody>
      </p:sp>
      <p:sp>
        <p:nvSpPr>
          <p:cNvPr id="3" name="Content Placeholder 2">
            <a:extLst>
              <a:ext uri="{FF2B5EF4-FFF2-40B4-BE49-F238E27FC236}">
                <a16:creationId xmlns:a16="http://schemas.microsoft.com/office/drawing/2014/main" id="{FE0DFB63-8704-4449-AA89-E7D92471C1D3}"/>
              </a:ext>
            </a:extLst>
          </p:cNvPr>
          <p:cNvSpPr>
            <a:spLocks noGrp="1"/>
          </p:cNvSpPr>
          <p:nvPr>
            <p:ph idx="1"/>
          </p:nvPr>
        </p:nvSpPr>
        <p:spPr>
          <a:xfrm>
            <a:off x="200024" y="1408176"/>
            <a:ext cx="8791575" cy="5449824"/>
          </a:xfrm>
        </p:spPr>
        <p:txBody>
          <a:bodyPr>
            <a:normAutofit/>
          </a:bodyPr>
          <a:lstStyle/>
          <a:p>
            <a:pPr marL="89154" indent="0">
              <a:buNone/>
            </a:pPr>
            <a:r>
              <a:rPr lang="en-US" sz="2200" dirty="0"/>
              <a:t>The son of a priest from the small town of </a:t>
            </a:r>
            <a:r>
              <a:rPr lang="en-US" sz="2200" dirty="0" err="1"/>
              <a:t>Anathoth</a:t>
            </a:r>
            <a:r>
              <a:rPr lang="en-US" sz="2200" dirty="0"/>
              <a:t> in Judah, the prophet Jeremiah dictated prophecies from the Lord to his secretary, Baruch. Because of Jeremiah’s lineage, he would have been raised a priest, though no record of his priestly service exists.  Instead, God chose this young man of undeniable courage to speak to the people of Judah on the Lord’s behalf—even though they would not listen.</a:t>
            </a:r>
          </a:p>
          <a:p>
            <a:pPr marL="89154" indent="0">
              <a:buNone/>
            </a:pPr>
            <a:endParaRPr lang="en-US" sz="2200" dirty="0"/>
          </a:p>
          <a:p>
            <a:pPr marL="89154" indent="0">
              <a:buNone/>
            </a:pPr>
            <a:r>
              <a:rPr lang="en-US" sz="2200" dirty="0"/>
              <a:t>Jeremiah was nearly twenty years old when he began to prophesy, and he continued in that office for the rest of his adult life, some forty years or more.  Because his message held little weight with the people, Jeremiah’s prophecies reveal a substantial amount of emotional depth—often sorrow over the plight of God’s people or his own troubles (Jeremiah 5:1-3; 12:1–4; 15:10).</a:t>
            </a:r>
          </a:p>
        </p:txBody>
      </p:sp>
    </p:spTree>
    <p:extLst>
      <p:ext uri="{BB962C8B-B14F-4D97-AF65-F5344CB8AC3E}">
        <p14:creationId xmlns:p14="http://schemas.microsoft.com/office/powerpoint/2010/main" val="23144483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35841-4102-EE47-A49A-F2FA31B26D0C}"/>
              </a:ext>
            </a:extLst>
          </p:cNvPr>
          <p:cNvSpPr>
            <a:spLocks noGrp="1"/>
          </p:cNvSpPr>
          <p:nvPr>
            <p:ph type="title"/>
          </p:nvPr>
        </p:nvSpPr>
        <p:spPr/>
        <p:txBody>
          <a:bodyPr>
            <a:normAutofit/>
          </a:bodyPr>
          <a:lstStyle/>
          <a:p>
            <a:r>
              <a:rPr lang="en-US" sz="3200" dirty="0">
                <a:solidFill>
                  <a:schemeClr val="accent1"/>
                </a:solidFill>
              </a:rPr>
              <a:t>Where are we?</a:t>
            </a:r>
          </a:p>
        </p:txBody>
      </p:sp>
      <p:sp>
        <p:nvSpPr>
          <p:cNvPr id="3" name="Content Placeholder 2">
            <a:extLst>
              <a:ext uri="{FF2B5EF4-FFF2-40B4-BE49-F238E27FC236}">
                <a16:creationId xmlns:a16="http://schemas.microsoft.com/office/drawing/2014/main" id="{0C7F3610-482F-F748-B19E-F6ABCFBA6B53}"/>
              </a:ext>
            </a:extLst>
          </p:cNvPr>
          <p:cNvSpPr>
            <a:spLocks noGrp="1"/>
          </p:cNvSpPr>
          <p:nvPr>
            <p:ph idx="1"/>
          </p:nvPr>
        </p:nvSpPr>
        <p:spPr>
          <a:xfrm>
            <a:off x="152400" y="1600200"/>
            <a:ext cx="8801100" cy="5102352"/>
          </a:xfrm>
        </p:spPr>
        <p:txBody>
          <a:bodyPr>
            <a:noAutofit/>
          </a:bodyPr>
          <a:lstStyle/>
          <a:p>
            <a:pPr marL="89154" indent="0">
              <a:buNone/>
            </a:pPr>
            <a:r>
              <a:rPr lang="en-US" sz="2100" dirty="0"/>
              <a:t>Jeremiah’s ministry began in 627 BC and ended sometime around 582 BC with his prophecy to the Jews who fled to Egypt (Jer. 44:1). For the majority of this time, Jeremiah based his ministry out of Jerusalem. The southern kingdom of Judah fell during Jeremiah’s prophetic ministry (586 BC), having been threatened for many years by outside powers—first Assyria and Egypt and then by their eventual conquerors, Babylon.</a:t>
            </a:r>
          </a:p>
          <a:p>
            <a:pPr marL="89154" indent="0">
              <a:buNone/>
            </a:pPr>
            <a:endParaRPr lang="en-US" sz="2100" dirty="0"/>
          </a:p>
          <a:p>
            <a:pPr marL="89154" indent="0">
              <a:buNone/>
            </a:pPr>
            <a:r>
              <a:rPr lang="en-US" sz="2100" dirty="0"/>
              <a:t>Jeremiah found himself addressing a nation hurtling headlong toward judgment from God. The Israelites may have feared the future as the outside powers drew near, but rather than respond with humility and repentance, the people of Judah primarily lived as islands unto themselves, disregarding both the Lord’s commandments and the increasing danger that resulted from their disobedience.</a:t>
            </a:r>
          </a:p>
          <a:p>
            <a:pPr marL="89154" indent="0">
              <a:buNone/>
            </a:pPr>
            <a:endParaRPr lang="en-US" sz="2100" dirty="0"/>
          </a:p>
          <a:p>
            <a:pPr marL="89154" indent="0">
              <a:buNone/>
            </a:pPr>
            <a:r>
              <a:rPr lang="en-US" sz="2100" dirty="0"/>
              <a:t>He is contemporary with Ezekiel and Daniel  </a:t>
            </a:r>
          </a:p>
        </p:txBody>
      </p:sp>
    </p:spTree>
    <p:extLst>
      <p:ext uri="{BB962C8B-B14F-4D97-AF65-F5344CB8AC3E}">
        <p14:creationId xmlns:p14="http://schemas.microsoft.com/office/powerpoint/2010/main" val="16973037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EFFA3-C05D-E24A-8EC7-A57677F20255}"/>
              </a:ext>
            </a:extLst>
          </p:cNvPr>
          <p:cNvSpPr>
            <a:spLocks noGrp="1"/>
          </p:cNvSpPr>
          <p:nvPr>
            <p:ph type="title"/>
          </p:nvPr>
        </p:nvSpPr>
        <p:spPr/>
        <p:txBody>
          <a:bodyPr>
            <a:normAutofit/>
          </a:bodyPr>
          <a:lstStyle/>
          <a:p>
            <a:r>
              <a:rPr lang="en-US" sz="3200" dirty="0">
                <a:solidFill>
                  <a:schemeClr val="accent1"/>
                </a:solidFill>
              </a:rPr>
              <a:t>Why is Jeremiah so important?</a:t>
            </a:r>
          </a:p>
        </p:txBody>
      </p:sp>
      <p:sp>
        <p:nvSpPr>
          <p:cNvPr id="3" name="Content Placeholder 2">
            <a:extLst>
              <a:ext uri="{FF2B5EF4-FFF2-40B4-BE49-F238E27FC236}">
                <a16:creationId xmlns:a16="http://schemas.microsoft.com/office/drawing/2014/main" id="{F35B7A82-5111-664F-8EEA-9BE7ED9FDE24}"/>
              </a:ext>
            </a:extLst>
          </p:cNvPr>
          <p:cNvSpPr>
            <a:spLocks noGrp="1"/>
          </p:cNvSpPr>
          <p:nvPr>
            <p:ph idx="1"/>
          </p:nvPr>
        </p:nvSpPr>
        <p:spPr>
          <a:xfrm>
            <a:off x="134471" y="1408176"/>
            <a:ext cx="8848164" cy="5474143"/>
          </a:xfrm>
        </p:spPr>
        <p:txBody>
          <a:bodyPr>
            <a:noAutofit/>
          </a:bodyPr>
          <a:lstStyle/>
          <a:p>
            <a:pPr marL="89154" indent="0">
              <a:buNone/>
            </a:pPr>
            <a:r>
              <a:rPr lang="en-US" sz="2000" dirty="0"/>
              <a:t>The prophecies of Jeremiah offer us a unique insight into the mind and heart of one of God’s faithful servants. The book includes numerous personal statements of emotional engagement, painting Jeremiah not merely as a prophet brought on the scene to deliver God’s message but also as a red-blooded human being who felt compassion for his people, desired judgment for evildoers, and was concerned about his own safety as well.</a:t>
            </a:r>
          </a:p>
          <a:p>
            <a:pPr marL="89154" indent="0">
              <a:buNone/>
            </a:pPr>
            <a:endParaRPr lang="en-US" sz="2000" dirty="0"/>
          </a:p>
          <a:p>
            <a:pPr marL="89154" indent="0">
              <a:buNone/>
            </a:pPr>
            <a:r>
              <a:rPr lang="en-US" sz="2000" dirty="0"/>
              <a:t>Significantly, the book of Jeremiah also provides us the clearest glimpse of the new covenant God intended to make with His people once Christ came to earth. This new covenant would be the means of restoration for God’s people, as He would put His law within them, writing it on hearts of flesh rather than on tablets of stone.  Rather than fostering our relationship with God through a fixed location like a temple, He promised through Jeremiah that His people would know Him directly, a knowledge that comes through the person of His Son, Jesus Christ (Jer. 31:31–34; see also Heb. 8:6).</a:t>
            </a:r>
          </a:p>
        </p:txBody>
      </p:sp>
    </p:spTree>
    <p:extLst>
      <p:ext uri="{BB962C8B-B14F-4D97-AF65-F5344CB8AC3E}">
        <p14:creationId xmlns:p14="http://schemas.microsoft.com/office/powerpoint/2010/main" val="42712290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6E27A-7592-6B4D-8422-3450881FC380}"/>
              </a:ext>
            </a:extLst>
          </p:cNvPr>
          <p:cNvSpPr>
            <a:spLocks noGrp="1"/>
          </p:cNvSpPr>
          <p:nvPr>
            <p:ph type="title"/>
          </p:nvPr>
        </p:nvSpPr>
        <p:spPr/>
        <p:txBody>
          <a:bodyPr>
            <a:normAutofit/>
          </a:bodyPr>
          <a:lstStyle/>
          <a:p>
            <a:r>
              <a:rPr lang="en-US" sz="3200" dirty="0">
                <a:solidFill>
                  <a:schemeClr val="accent1"/>
                </a:solidFill>
              </a:rPr>
              <a:t>What's the point?</a:t>
            </a:r>
          </a:p>
        </p:txBody>
      </p:sp>
      <p:sp>
        <p:nvSpPr>
          <p:cNvPr id="3" name="Content Placeholder 2">
            <a:extLst>
              <a:ext uri="{FF2B5EF4-FFF2-40B4-BE49-F238E27FC236}">
                <a16:creationId xmlns:a16="http://schemas.microsoft.com/office/drawing/2014/main" id="{A2B5B166-BD38-4E43-BA46-E21795698B86}"/>
              </a:ext>
            </a:extLst>
          </p:cNvPr>
          <p:cNvSpPr>
            <a:spLocks noGrp="1"/>
          </p:cNvSpPr>
          <p:nvPr>
            <p:ph idx="1"/>
          </p:nvPr>
        </p:nvSpPr>
        <p:spPr>
          <a:xfrm>
            <a:off x="114300" y="1379438"/>
            <a:ext cx="8915400" cy="6059424"/>
          </a:xfrm>
        </p:spPr>
        <p:txBody>
          <a:bodyPr>
            <a:noAutofit/>
          </a:bodyPr>
          <a:lstStyle/>
          <a:p>
            <a:pPr marL="89154" indent="0">
              <a:buNone/>
            </a:pPr>
            <a:r>
              <a:rPr lang="en-US" sz="2400" dirty="0"/>
              <a:t>Because Jeremiah prophesied in the final years of Judah before God’s people were exiled to Babylon, it makes sense that the book’s overarching theme is judgment.  Indeed, the first forty-five chapters focus primarily on the judgment coming to Judah because of its disbelief and disobedience.  However, an element of grace is also present in these events.  The fall of Jerusalem comes nearly nine hundred years after the original covenant between God and the Israelites in the Sinai desert (Exodus 24:1–18).  Such an extended period of time witnesses to God’s great patience and mercy, allowing His people the opportunity to turn from their sinful ways—a lifestyle they began not long after they struck the original covenant with God (32:1–35).</a:t>
            </a:r>
          </a:p>
        </p:txBody>
      </p:sp>
    </p:spTree>
    <p:extLst>
      <p:ext uri="{BB962C8B-B14F-4D97-AF65-F5344CB8AC3E}">
        <p14:creationId xmlns:p14="http://schemas.microsoft.com/office/powerpoint/2010/main" val="2313575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84681-4A8E-2D41-8ADD-E6CB00E4EB2E}"/>
              </a:ext>
            </a:extLst>
          </p:cNvPr>
          <p:cNvSpPr>
            <a:spLocks noGrp="1"/>
          </p:cNvSpPr>
          <p:nvPr>
            <p:ph type="title"/>
          </p:nvPr>
        </p:nvSpPr>
        <p:spPr/>
        <p:txBody>
          <a:bodyPr>
            <a:normAutofit/>
          </a:bodyPr>
          <a:lstStyle/>
          <a:p>
            <a:r>
              <a:rPr lang="en-US" sz="3200" dirty="0">
                <a:solidFill>
                  <a:schemeClr val="accent1"/>
                </a:solidFill>
              </a:rPr>
              <a:t>How do I apply this?</a:t>
            </a:r>
          </a:p>
        </p:txBody>
      </p:sp>
      <p:sp>
        <p:nvSpPr>
          <p:cNvPr id="3" name="Content Placeholder 2">
            <a:extLst>
              <a:ext uri="{FF2B5EF4-FFF2-40B4-BE49-F238E27FC236}">
                <a16:creationId xmlns:a16="http://schemas.microsoft.com/office/drawing/2014/main" id="{05C53D9A-B1B6-7F41-925B-5796F7AFFFEF}"/>
              </a:ext>
            </a:extLst>
          </p:cNvPr>
          <p:cNvSpPr>
            <a:spLocks noGrp="1"/>
          </p:cNvSpPr>
          <p:nvPr>
            <p:ph idx="1"/>
          </p:nvPr>
        </p:nvSpPr>
        <p:spPr>
          <a:xfrm>
            <a:off x="285750" y="1714500"/>
            <a:ext cx="8629650" cy="4686301"/>
          </a:xfrm>
        </p:spPr>
        <p:txBody>
          <a:bodyPr>
            <a:normAutofit/>
          </a:bodyPr>
          <a:lstStyle/>
          <a:p>
            <a:pPr marL="118872" indent="0">
              <a:buNone/>
            </a:pPr>
            <a:r>
              <a:rPr lang="en-US" sz="2400" dirty="0"/>
              <a:t>Seeing God’s patience with His people in the Old Testament reminds us that God has always been and continues to be merciful. That His chosen people routinely ignored the covenant they made with Him for the better part of a millennia without immediate death and destruction should give us hope in our own struggles with living well for God. Though we fail Him, He is patient with us, working in us to bring about the best for our lives.</a:t>
            </a:r>
          </a:p>
          <a:p>
            <a:pPr marL="118872" indent="0">
              <a:buNone/>
            </a:pPr>
            <a:endParaRPr lang="en-US" sz="2400" dirty="0"/>
          </a:p>
          <a:p>
            <a:pPr marL="118872" indent="0">
              <a:buNone/>
            </a:pPr>
            <a:r>
              <a:rPr lang="en-US" sz="2400" dirty="0"/>
              <a:t>But the book of Jeremiah also reminds us that an end will certainly come, a truth that should spur us to follow after God wholeheartedly.  Will you follow Him?</a:t>
            </a:r>
          </a:p>
        </p:txBody>
      </p:sp>
    </p:spTree>
    <p:extLst>
      <p:ext uri="{BB962C8B-B14F-4D97-AF65-F5344CB8AC3E}">
        <p14:creationId xmlns:p14="http://schemas.microsoft.com/office/powerpoint/2010/main" val="34876637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39" y="127575"/>
            <a:ext cx="8618661" cy="1280601"/>
          </a:xfrm>
        </p:spPr>
        <p:txBody>
          <a:bodyPr>
            <a:normAutofit/>
          </a:bodyPr>
          <a:lstStyle/>
          <a:p>
            <a:pPr algn="ctr"/>
            <a:r>
              <a:rPr lang="en-US" dirty="0"/>
              <a:t>Jeremiah</a:t>
            </a:r>
          </a:p>
        </p:txBody>
      </p:sp>
      <p:sp>
        <p:nvSpPr>
          <p:cNvPr id="3" name="Content Placeholder 2"/>
          <p:cNvSpPr>
            <a:spLocks noGrp="1"/>
          </p:cNvSpPr>
          <p:nvPr>
            <p:ph idx="1"/>
          </p:nvPr>
        </p:nvSpPr>
        <p:spPr>
          <a:xfrm>
            <a:off x="762000" y="1447800"/>
            <a:ext cx="8229600" cy="50828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From God's Masterwork - Swindoll</a:t>
            </a:r>
          </a:p>
        </p:txBody>
      </p:sp>
      <p:cxnSp>
        <p:nvCxnSpPr>
          <p:cNvPr id="5" name="Straight Connector 4"/>
          <p:cNvCxnSpPr/>
          <p:nvPr/>
        </p:nvCxnSpPr>
        <p:spPr>
          <a:xfrm rot="5400000">
            <a:off x="-266700" y="2781300"/>
            <a:ext cx="28956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086600" y="2743200"/>
            <a:ext cx="26670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66800" y="4267200"/>
            <a:ext cx="7239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38100" y="5372100"/>
            <a:ext cx="22098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200900" y="5372100"/>
            <a:ext cx="22098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066800" y="6477000"/>
            <a:ext cx="7239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5334000"/>
            <a:ext cx="83058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791200"/>
            <a:ext cx="8305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a:off x="1219200" y="4038600"/>
            <a:ext cx="2438400" cy="369332"/>
          </a:xfrm>
          <a:prstGeom prst="rect">
            <a:avLst/>
          </a:prstGeom>
          <a:noFill/>
        </p:spPr>
        <p:txBody>
          <a:bodyPr wrap="square" rtlCol="0">
            <a:spAutoFit/>
          </a:bodyPr>
          <a:lstStyle/>
          <a:p>
            <a:r>
              <a:rPr lang="en-US" b="1" dirty="0"/>
              <a:t>    </a:t>
            </a:r>
          </a:p>
        </p:txBody>
      </p:sp>
      <p:sp>
        <p:nvSpPr>
          <p:cNvPr id="86" name="TextBox 85"/>
          <p:cNvSpPr txBox="1"/>
          <p:nvPr/>
        </p:nvSpPr>
        <p:spPr>
          <a:xfrm>
            <a:off x="3352800" y="5105400"/>
            <a:ext cx="2590800" cy="369332"/>
          </a:xfrm>
          <a:prstGeom prst="rect">
            <a:avLst/>
          </a:prstGeom>
          <a:noFill/>
        </p:spPr>
        <p:txBody>
          <a:bodyPr wrap="square" rtlCol="0">
            <a:spAutoFit/>
          </a:bodyPr>
          <a:lstStyle/>
          <a:p>
            <a:pPr algn="ctr"/>
            <a:r>
              <a:rPr lang="en-US" b="1" dirty="0"/>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0" y="5410200"/>
            <a:ext cx="16002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cxnSp>
        <p:nvCxnSpPr>
          <p:cNvPr id="64" name="Straight Connector 63"/>
          <p:cNvCxnSpPr/>
          <p:nvPr/>
        </p:nvCxnSpPr>
        <p:spPr>
          <a:xfrm rot="5400000">
            <a:off x="5257800" y="2667000"/>
            <a:ext cx="2743200" cy="3048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228600" y="4876800"/>
            <a:ext cx="1752600" cy="338554"/>
          </a:xfrm>
          <a:prstGeom prst="rect">
            <a:avLst/>
          </a:prstGeom>
          <a:noFill/>
        </p:spPr>
        <p:txBody>
          <a:bodyPr wrap="square" rtlCol="0">
            <a:spAutoFit/>
          </a:bodyPr>
          <a:lstStyle/>
          <a:p>
            <a:r>
              <a:rPr lang="en-US" sz="1600" b="1" i="1" dirty="0"/>
              <a:t>    His Ministry</a:t>
            </a:r>
            <a:endParaRPr lang="en-US" b="1" i="1" dirty="0"/>
          </a:p>
        </p:txBody>
      </p:sp>
      <p:sp>
        <p:nvSpPr>
          <p:cNvPr id="115" name="TextBox 114"/>
          <p:cNvSpPr txBox="1"/>
          <p:nvPr/>
        </p:nvSpPr>
        <p:spPr>
          <a:xfrm>
            <a:off x="1905000" y="3657600"/>
            <a:ext cx="2057400" cy="646331"/>
          </a:xfrm>
          <a:prstGeom prst="rect">
            <a:avLst/>
          </a:prstGeom>
          <a:noFill/>
        </p:spPr>
        <p:txBody>
          <a:bodyPr wrap="square" rtlCol="0">
            <a:spAutoFit/>
          </a:bodyPr>
          <a:lstStyle/>
          <a:p>
            <a:r>
              <a:rPr lang="en-US" dirty="0"/>
              <a:t>    Chapters</a:t>
            </a:r>
          </a:p>
          <a:p>
            <a:r>
              <a:rPr lang="en-US" dirty="0"/>
              <a:t>        1-45</a:t>
            </a:r>
          </a:p>
        </p:txBody>
      </p:sp>
      <p:sp>
        <p:nvSpPr>
          <p:cNvPr id="118" name="TextBox 117"/>
          <p:cNvSpPr txBox="1"/>
          <p:nvPr/>
        </p:nvSpPr>
        <p:spPr>
          <a:xfrm>
            <a:off x="6477000" y="3581400"/>
            <a:ext cx="2057400" cy="646331"/>
          </a:xfrm>
          <a:prstGeom prst="rect">
            <a:avLst/>
          </a:prstGeom>
          <a:noFill/>
        </p:spPr>
        <p:txBody>
          <a:bodyPr wrap="square" rtlCol="0">
            <a:spAutoFit/>
          </a:bodyPr>
          <a:lstStyle/>
          <a:p>
            <a:r>
              <a:rPr lang="en-US" sz="1600" dirty="0"/>
              <a:t>           </a:t>
            </a:r>
            <a:r>
              <a:rPr lang="en-US" dirty="0"/>
              <a:t>Chapter</a:t>
            </a:r>
          </a:p>
          <a:p>
            <a:r>
              <a:rPr lang="en-US" dirty="0"/>
              <a:t>               52</a:t>
            </a:r>
          </a:p>
        </p:txBody>
      </p:sp>
      <p:sp>
        <p:nvSpPr>
          <p:cNvPr id="132" name="TextBox 131"/>
          <p:cNvSpPr txBox="1"/>
          <p:nvPr/>
        </p:nvSpPr>
        <p:spPr>
          <a:xfrm>
            <a:off x="1676400" y="4038600"/>
            <a:ext cx="2514600" cy="369332"/>
          </a:xfrm>
          <a:prstGeom prst="rect">
            <a:avLst/>
          </a:prstGeom>
          <a:noFill/>
        </p:spPr>
        <p:txBody>
          <a:bodyPr wrap="square" rtlCol="0">
            <a:spAutoFit/>
          </a:bodyPr>
          <a:lstStyle/>
          <a:p>
            <a:r>
              <a:rPr lang="en-US" dirty="0"/>
              <a:t>           </a:t>
            </a:r>
          </a:p>
        </p:txBody>
      </p:sp>
      <p:sp>
        <p:nvSpPr>
          <p:cNvPr id="144" name="TextBox 143"/>
          <p:cNvSpPr txBox="1"/>
          <p:nvPr/>
        </p:nvSpPr>
        <p:spPr>
          <a:xfrm>
            <a:off x="54102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1600200" y="1524000"/>
            <a:ext cx="35052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sp>
        <p:nvSpPr>
          <p:cNvPr id="44" name="TextBox 43"/>
          <p:cNvSpPr txBox="1"/>
          <p:nvPr/>
        </p:nvSpPr>
        <p:spPr>
          <a:xfrm>
            <a:off x="4267200" y="3581400"/>
            <a:ext cx="1752600" cy="646331"/>
          </a:xfrm>
          <a:prstGeom prst="rect">
            <a:avLst/>
          </a:prstGeom>
          <a:noFill/>
        </p:spPr>
        <p:txBody>
          <a:bodyPr wrap="square" rtlCol="0">
            <a:spAutoFit/>
          </a:bodyPr>
          <a:lstStyle/>
          <a:p>
            <a:r>
              <a:rPr lang="en-US" dirty="0"/>
              <a:t>        Chapters</a:t>
            </a:r>
          </a:p>
          <a:p>
            <a:r>
              <a:rPr lang="en-US" dirty="0"/>
              <a:t>            46-51</a:t>
            </a:r>
            <a:endParaRPr lang="en-US" sz="1600" dirty="0"/>
          </a:p>
        </p:txBody>
      </p:sp>
      <p:sp>
        <p:nvSpPr>
          <p:cNvPr id="45" name="TextBox 44"/>
          <p:cNvSpPr txBox="1"/>
          <p:nvPr/>
        </p:nvSpPr>
        <p:spPr>
          <a:xfrm>
            <a:off x="1295400" y="1524000"/>
            <a:ext cx="3048000" cy="338554"/>
          </a:xfrm>
          <a:prstGeom prst="rect">
            <a:avLst/>
          </a:prstGeom>
          <a:noFill/>
        </p:spPr>
        <p:txBody>
          <a:bodyPr wrap="square" rtlCol="0">
            <a:spAutoFit/>
          </a:bodyPr>
          <a:lstStyle/>
          <a:p>
            <a:r>
              <a:rPr lang="en-US" sz="1600" dirty="0">
                <a:latin typeface="Arial Black" pitchFamily="34" charset="0"/>
              </a:rPr>
              <a:t>Judah’s Sin &amp; Judgment</a:t>
            </a:r>
          </a:p>
        </p:txBody>
      </p:sp>
      <p:sp>
        <p:nvSpPr>
          <p:cNvPr id="123" name="TextBox 122"/>
          <p:cNvSpPr txBox="1"/>
          <p:nvPr/>
        </p:nvSpPr>
        <p:spPr>
          <a:xfrm>
            <a:off x="3886200" y="1524000"/>
            <a:ext cx="2819400" cy="584775"/>
          </a:xfrm>
          <a:prstGeom prst="rect">
            <a:avLst/>
          </a:prstGeom>
          <a:noFill/>
        </p:spPr>
        <p:txBody>
          <a:bodyPr wrap="square" rtlCol="0">
            <a:spAutoFit/>
          </a:bodyPr>
          <a:lstStyle/>
          <a:p>
            <a:r>
              <a:rPr lang="en-US" sz="1600" dirty="0">
                <a:latin typeface="Arial Black" pitchFamily="34" charset="0"/>
              </a:rPr>
              <a:t>       Prophecies Against      </a:t>
            </a:r>
            <a:br>
              <a:rPr lang="en-US" sz="1600" dirty="0">
                <a:latin typeface="Arial Black" pitchFamily="34" charset="0"/>
              </a:rPr>
            </a:br>
            <a:r>
              <a:rPr lang="en-US" sz="1600" dirty="0">
                <a:latin typeface="Arial Black" pitchFamily="34" charset="0"/>
              </a:rPr>
              <a:t>             the Nations</a:t>
            </a:r>
          </a:p>
        </p:txBody>
      </p:sp>
      <p:sp>
        <p:nvSpPr>
          <p:cNvPr id="124" name="TextBox 123"/>
          <p:cNvSpPr txBox="1"/>
          <p:nvPr/>
        </p:nvSpPr>
        <p:spPr>
          <a:xfrm>
            <a:off x="6781799" y="1524000"/>
            <a:ext cx="1447801" cy="584775"/>
          </a:xfrm>
          <a:prstGeom prst="rect">
            <a:avLst/>
          </a:prstGeom>
          <a:noFill/>
        </p:spPr>
        <p:txBody>
          <a:bodyPr wrap="square" rtlCol="0">
            <a:spAutoFit/>
          </a:bodyPr>
          <a:lstStyle/>
          <a:p>
            <a:r>
              <a:rPr lang="en-US" sz="1600" dirty="0">
                <a:latin typeface="Arial Black" pitchFamily="34" charset="0"/>
              </a:rPr>
              <a:t>A Sobering     </a:t>
            </a:r>
            <a:br>
              <a:rPr lang="en-US" sz="1600" dirty="0">
                <a:latin typeface="Arial Black" pitchFamily="34" charset="0"/>
              </a:rPr>
            </a:br>
            <a:r>
              <a:rPr lang="en-US" sz="1600" dirty="0">
                <a:latin typeface="Arial Black" pitchFamily="34" charset="0"/>
              </a:rPr>
              <a:t>   Ending</a:t>
            </a:r>
          </a:p>
        </p:txBody>
      </p:sp>
      <p:sp>
        <p:nvSpPr>
          <p:cNvPr id="137" name="TextBox 136"/>
          <p:cNvSpPr txBox="1"/>
          <p:nvPr/>
        </p:nvSpPr>
        <p:spPr>
          <a:xfrm>
            <a:off x="-152400" y="4343400"/>
            <a:ext cx="1295400" cy="338554"/>
          </a:xfrm>
          <a:prstGeom prst="rect">
            <a:avLst/>
          </a:prstGeom>
          <a:noFill/>
        </p:spPr>
        <p:txBody>
          <a:bodyPr wrap="square" rtlCol="0">
            <a:spAutoFit/>
          </a:bodyPr>
          <a:lstStyle/>
          <a:p>
            <a:r>
              <a:rPr lang="en-US" sz="1600" dirty="0"/>
              <a:t>   </a:t>
            </a:r>
            <a:r>
              <a:rPr lang="en-US" sz="1600" b="1" i="1" dirty="0"/>
              <a:t>Key Verses</a:t>
            </a:r>
          </a:p>
        </p:txBody>
      </p:sp>
      <p:sp>
        <p:nvSpPr>
          <p:cNvPr id="138" name="TextBox 137"/>
          <p:cNvSpPr txBox="1"/>
          <p:nvPr/>
        </p:nvSpPr>
        <p:spPr>
          <a:xfrm>
            <a:off x="228600" y="5410200"/>
            <a:ext cx="1600200" cy="338554"/>
          </a:xfrm>
          <a:prstGeom prst="rect">
            <a:avLst/>
          </a:prstGeom>
          <a:noFill/>
        </p:spPr>
        <p:txBody>
          <a:bodyPr wrap="square" rtlCol="0">
            <a:spAutoFit/>
          </a:bodyPr>
          <a:lstStyle/>
          <a:p>
            <a:r>
              <a:rPr lang="en-US" sz="1600" b="1" dirty="0"/>
              <a:t>  </a:t>
            </a:r>
            <a:r>
              <a:rPr lang="en-US" sz="1600" b="1" i="1" dirty="0"/>
              <a:t>Theme</a:t>
            </a:r>
          </a:p>
        </p:txBody>
      </p:sp>
      <p:sp>
        <p:nvSpPr>
          <p:cNvPr id="140" name="TextBox 139"/>
          <p:cNvSpPr txBox="1"/>
          <p:nvPr/>
        </p:nvSpPr>
        <p:spPr>
          <a:xfrm>
            <a:off x="0" y="5849779"/>
            <a:ext cx="1905000" cy="584775"/>
          </a:xfrm>
          <a:prstGeom prst="rect">
            <a:avLst/>
          </a:prstGeom>
          <a:noFill/>
        </p:spPr>
        <p:txBody>
          <a:bodyPr wrap="square" rtlCol="0">
            <a:spAutoFit/>
          </a:bodyPr>
          <a:lstStyle/>
          <a:p>
            <a:r>
              <a:rPr lang="en-US" sz="1600" b="1" i="1" dirty="0"/>
              <a:t>Christ in </a:t>
            </a:r>
          </a:p>
          <a:p>
            <a:r>
              <a:rPr lang="en-US" sz="1600" b="1" i="1" dirty="0"/>
              <a:t>Jeremiah</a:t>
            </a:r>
          </a:p>
        </p:txBody>
      </p:sp>
      <p:sp>
        <p:nvSpPr>
          <p:cNvPr id="176" name="TextBox 175"/>
          <p:cNvSpPr txBox="1"/>
          <p:nvPr/>
        </p:nvSpPr>
        <p:spPr>
          <a:xfrm>
            <a:off x="3657601" y="5410200"/>
            <a:ext cx="152400" cy="369332"/>
          </a:xfrm>
          <a:prstGeom prst="rect">
            <a:avLst/>
          </a:prstGeom>
          <a:noFill/>
        </p:spPr>
        <p:txBody>
          <a:bodyPr wrap="square" rtlCol="0">
            <a:spAutoFit/>
          </a:bodyPr>
          <a:lstStyle/>
          <a:p>
            <a:endParaRPr lang="en-US" dirty="0"/>
          </a:p>
        </p:txBody>
      </p:sp>
      <p:cxnSp>
        <p:nvCxnSpPr>
          <p:cNvPr id="67" name="Straight Connector 66"/>
          <p:cNvCxnSpPr/>
          <p:nvPr/>
        </p:nvCxnSpPr>
        <p:spPr>
          <a:xfrm rot="5400000">
            <a:off x="2857500" y="2705100"/>
            <a:ext cx="2667000" cy="3048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1219200" y="1868004"/>
            <a:ext cx="1421396" cy="307777"/>
          </a:xfrm>
          <a:prstGeom prst="rect">
            <a:avLst/>
          </a:prstGeom>
          <a:noFill/>
        </p:spPr>
        <p:txBody>
          <a:bodyPr wrap="square" rtlCol="0">
            <a:spAutoFit/>
          </a:bodyPr>
          <a:lstStyle/>
          <a:p>
            <a:r>
              <a:rPr lang="en-US" sz="1400" b="1" dirty="0"/>
              <a:t>Jeremiah’s Call</a:t>
            </a:r>
          </a:p>
        </p:txBody>
      </p:sp>
      <p:cxnSp>
        <p:nvCxnSpPr>
          <p:cNvPr id="78" name="Straight Connector 77"/>
          <p:cNvCxnSpPr/>
          <p:nvPr/>
        </p:nvCxnSpPr>
        <p:spPr>
          <a:xfrm>
            <a:off x="1371600" y="2209800"/>
            <a:ext cx="990600" cy="0"/>
          </a:xfrm>
          <a:prstGeom prst="line">
            <a:avLst/>
          </a:prstGeom>
        </p:spPr>
        <p:style>
          <a:lnRef idx="1">
            <a:schemeClr val="accent1"/>
          </a:lnRef>
          <a:fillRef idx="0">
            <a:schemeClr val="accent1"/>
          </a:fillRef>
          <a:effectRef idx="0">
            <a:schemeClr val="accent1"/>
          </a:effectRef>
          <a:fontRef idx="minor">
            <a:schemeClr val="tx1"/>
          </a:fontRef>
        </p:style>
      </p:cxnSp>
      <p:sp>
        <p:nvSpPr>
          <p:cNvPr id="105" name="TextBox 104"/>
          <p:cNvSpPr txBox="1"/>
          <p:nvPr/>
        </p:nvSpPr>
        <p:spPr>
          <a:xfrm>
            <a:off x="2514600" y="1905000"/>
            <a:ext cx="2260695" cy="307777"/>
          </a:xfrm>
          <a:prstGeom prst="rect">
            <a:avLst/>
          </a:prstGeom>
          <a:noFill/>
        </p:spPr>
        <p:txBody>
          <a:bodyPr wrap="square" rtlCol="0">
            <a:spAutoFit/>
          </a:bodyPr>
          <a:lstStyle/>
          <a:p>
            <a:r>
              <a:rPr lang="en-US" sz="1400" b="1" dirty="0"/>
              <a:t>Exhortations to Judah</a:t>
            </a:r>
          </a:p>
        </p:txBody>
      </p:sp>
      <p:cxnSp>
        <p:nvCxnSpPr>
          <p:cNvPr id="107" name="Straight Connector 106"/>
          <p:cNvCxnSpPr/>
          <p:nvPr/>
        </p:nvCxnSpPr>
        <p:spPr>
          <a:xfrm>
            <a:off x="2667000" y="2209800"/>
            <a:ext cx="1447800" cy="0"/>
          </a:xfrm>
          <a:prstGeom prst="line">
            <a:avLst/>
          </a:prstGeom>
        </p:spPr>
        <p:style>
          <a:lnRef idx="1">
            <a:schemeClr val="accent1"/>
          </a:lnRef>
          <a:fillRef idx="0">
            <a:schemeClr val="accent1"/>
          </a:fillRef>
          <a:effectRef idx="0">
            <a:schemeClr val="accent1"/>
          </a:effectRef>
          <a:fontRef idx="minor">
            <a:schemeClr val="tx1"/>
          </a:fontRef>
        </p:style>
      </p:cxnSp>
      <p:sp>
        <p:nvSpPr>
          <p:cNvPr id="112" name="TextBox 111"/>
          <p:cNvSpPr txBox="1"/>
          <p:nvPr/>
        </p:nvSpPr>
        <p:spPr>
          <a:xfrm>
            <a:off x="1371600" y="2227420"/>
            <a:ext cx="914400" cy="307777"/>
          </a:xfrm>
          <a:prstGeom prst="rect">
            <a:avLst/>
          </a:prstGeom>
          <a:noFill/>
        </p:spPr>
        <p:txBody>
          <a:bodyPr wrap="square" rtlCol="0">
            <a:spAutoFit/>
          </a:bodyPr>
          <a:lstStyle/>
          <a:p>
            <a:r>
              <a:rPr lang="en-US" sz="1400" b="1" dirty="0"/>
              <a:t>Idolatry</a:t>
            </a:r>
          </a:p>
        </p:txBody>
      </p:sp>
      <p:cxnSp>
        <p:nvCxnSpPr>
          <p:cNvPr id="114" name="Straight Connector 113"/>
          <p:cNvCxnSpPr/>
          <p:nvPr/>
        </p:nvCxnSpPr>
        <p:spPr>
          <a:xfrm>
            <a:off x="1524000" y="2514600"/>
            <a:ext cx="457200" cy="0"/>
          </a:xfrm>
          <a:prstGeom prst="line">
            <a:avLst/>
          </a:prstGeom>
        </p:spPr>
        <p:style>
          <a:lnRef idx="1">
            <a:schemeClr val="accent1"/>
          </a:lnRef>
          <a:fillRef idx="0">
            <a:schemeClr val="accent1"/>
          </a:fillRef>
          <a:effectRef idx="0">
            <a:schemeClr val="accent1"/>
          </a:effectRef>
          <a:fontRef idx="minor">
            <a:schemeClr val="tx1"/>
          </a:fontRef>
        </p:style>
      </p:cxnSp>
      <p:sp>
        <p:nvSpPr>
          <p:cNvPr id="119" name="TextBox 118"/>
          <p:cNvSpPr txBox="1"/>
          <p:nvPr/>
        </p:nvSpPr>
        <p:spPr>
          <a:xfrm>
            <a:off x="2511772" y="2240578"/>
            <a:ext cx="1786662" cy="523220"/>
          </a:xfrm>
          <a:prstGeom prst="rect">
            <a:avLst/>
          </a:prstGeom>
          <a:noFill/>
        </p:spPr>
        <p:txBody>
          <a:bodyPr wrap="square" rtlCol="0">
            <a:spAutoFit/>
          </a:bodyPr>
          <a:lstStyle/>
          <a:p>
            <a:r>
              <a:rPr lang="en-US" sz="1400" dirty="0"/>
              <a:t>      </a:t>
            </a:r>
            <a:r>
              <a:rPr lang="en-US" sz="1400" b="1" dirty="0"/>
              <a:t>Promises of </a:t>
            </a:r>
          </a:p>
          <a:p>
            <a:r>
              <a:rPr lang="en-US" sz="1400" b="1" dirty="0"/>
              <a:t>Restoration (30-33)</a:t>
            </a:r>
          </a:p>
        </p:txBody>
      </p:sp>
      <p:cxnSp>
        <p:nvCxnSpPr>
          <p:cNvPr id="121" name="Straight Connector 120"/>
          <p:cNvCxnSpPr/>
          <p:nvPr/>
        </p:nvCxnSpPr>
        <p:spPr>
          <a:xfrm>
            <a:off x="2743200" y="2743200"/>
            <a:ext cx="1219200" cy="0"/>
          </a:xfrm>
          <a:prstGeom prst="line">
            <a:avLst/>
          </a:prstGeom>
        </p:spPr>
        <p:style>
          <a:lnRef idx="1">
            <a:schemeClr val="accent1"/>
          </a:lnRef>
          <a:fillRef idx="0">
            <a:schemeClr val="accent1"/>
          </a:fillRef>
          <a:effectRef idx="0">
            <a:schemeClr val="accent1"/>
          </a:effectRef>
          <a:fontRef idx="minor">
            <a:schemeClr val="tx1"/>
          </a:fontRef>
        </p:style>
      </p:cxnSp>
      <p:sp>
        <p:nvSpPr>
          <p:cNvPr id="128" name="TextBox 127"/>
          <p:cNvSpPr txBox="1"/>
          <p:nvPr/>
        </p:nvSpPr>
        <p:spPr>
          <a:xfrm>
            <a:off x="1143000" y="2514600"/>
            <a:ext cx="1219200" cy="523220"/>
          </a:xfrm>
          <a:prstGeom prst="rect">
            <a:avLst/>
          </a:prstGeom>
          <a:noFill/>
        </p:spPr>
        <p:txBody>
          <a:bodyPr wrap="square" rtlCol="0">
            <a:spAutoFit/>
          </a:bodyPr>
          <a:lstStyle/>
          <a:p>
            <a:r>
              <a:rPr lang="en-US" sz="1400" dirty="0"/>
              <a:t>      </a:t>
            </a:r>
            <a:r>
              <a:rPr lang="en-US" sz="1400" b="1" dirty="0"/>
              <a:t>Corrupt</a:t>
            </a:r>
            <a:r>
              <a:rPr lang="en-US" sz="1400" dirty="0"/>
              <a:t> </a:t>
            </a:r>
          </a:p>
          <a:p>
            <a:r>
              <a:rPr lang="en-US" sz="1400" dirty="0"/>
              <a:t>   </a:t>
            </a:r>
            <a:r>
              <a:rPr lang="en-US" sz="1400" b="1" dirty="0"/>
              <a:t>Leadership</a:t>
            </a:r>
          </a:p>
        </p:txBody>
      </p:sp>
      <p:cxnSp>
        <p:nvCxnSpPr>
          <p:cNvPr id="130" name="Straight Connector 129"/>
          <p:cNvCxnSpPr/>
          <p:nvPr/>
        </p:nvCxnSpPr>
        <p:spPr>
          <a:xfrm>
            <a:off x="1371600" y="3048000"/>
            <a:ext cx="762000" cy="0"/>
          </a:xfrm>
          <a:prstGeom prst="line">
            <a:avLst/>
          </a:prstGeom>
        </p:spPr>
        <p:style>
          <a:lnRef idx="1">
            <a:schemeClr val="accent1"/>
          </a:lnRef>
          <a:fillRef idx="0">
            <a:schemeClr val="accent1"/>
          </a:fillRef>
          <a:effectRef idx="0">
            <a:schemeClr val="accent1"/>
          </a:effectRef>
          <a:fontRef idx="minor">
            <a:schemeClr val="tx1"/>
          </a:fontRef>
        </p:style>
      </p:cxnSp>
      <p:sp>
        <p:nvSpPr>
          <p:cNvPr id="134" name="TextBox 133"/>
          <p:cNvSpPr txBox="1"/>
          <p:nvPr/>
        </p:nvSpPr>
        <p:spPr>
          <a:xfrm>
            <a:off x="2199635" y="2786255"/>
            <a:ext cx="2296165" cy="523220"/>
          </a:xfrm>
          <a:prstGeom prst="rect">
            <a:avLst/>
          </a:prstGeom>
          <a:noFill/>
        </p:spPr>
        <p:txBody>
          <a:bodyPr wrap="square" rtlCol="0">
            <a:spAutoFit/>
          </a:bodyPr>
          <a:lstStyle/>
          <a:p>
            <a:r>
              <a:rPr lang="en-US" sz="1400" dirty="0"/>
              <a:t>       </a:t>
            </a:r>
            <a:r>
              <a:rPr lang="en-US" sz="1400" b="1" dirty="0"/>
              <a:t>Fall of Jerusalem and</a:t>
            </a:r>
          </a:p>
          <a:p>
            <a:r>
              <a:rPr lang="en-US" sz="1400" b="1" dirty="0"/>
              <a:t>           aftermath (39-45)</a:t>
            </a:r>
          </a:p>
        </p:txBody>
      </p:sp>
      <p:cxnSp>
        <p:nvCxnSpPr>
          <p:cNvPr id="142" name="Straight Connector 141"/>
          <p:cNvCxnSpPr/>
          <p:nvPr/>
        </p:nvCxnSpPr>
        <p:spPr>
          <a:xfrm>
            <a:off x="2743200" y="3276600"/>
            <a:ext cx="1219200" cy="0"/>
          </a:xfrm>
          <a:prstGeom prst="line">
            <a:avLst/>
          </a:prstGeom>
        </p:spPr>
        <p:style>
          <a:lnRef idx="1">
            <a:schemeClr val="accent1"/>
          </a:lnRef>
          <a:fillRef idx="0">
            <a:schemeClr val="accent1"/>
          </a:fillRef>
          <a:effectRef idx="0">
            <a:schemeClr val="accent1"/>
          </a:effectRef>
          <a:fontRef idx="minor">
            <a:schemeClr val="tx1"/>
          </a:fontRef>
        </p:style>
      </p:cxnSp>
      <p:sp>
        <p:nvSpPr>
          <p:cNvPr id="156" name="TextBox 155"/>
          <p:cNvSpPr txBox="1"/>
          <p:nvPr/>
        </p:nvSpPr>
        <p:spPr>
          <a:xfrm>
            <a:off x="4267200" y="2133600"/>
            <a:ext cx="1158663" cy="1323439"/>
          </a:xfrm>
          <a:prstGeom prst="rect">
            <a:avLst/>
          </a:prstGeom>
          <a:noFill/>
        </p:spPr>
        <p:txBody>
          <a:bodyPr wrap="square" rtlCol="0">
            <a:spAutoFit/>
          </a:bodyPr>
          <a:lstStyle/>
          <a:p>
            <a:pPr>
              <a:buFont typeface="Arial" pitchFamily="34" charset="0"/>
              <a:buChar char="•"/>
            </a:pPr>
            <a:r>
              <a:rPr lang="en-US" sz="1600" b="1" dirty="0"/>
              <a:t>Egypt</a:t>
            </a:r>
          </a:p>
          <a:p>
            <a:pPr>
              <a:buFont typeface="Arial" pitchFamily="34" charset="0"/>
              <a:buChar char="•"/>
            </a:pPr>
            <a:r>
              <a:rPr lang="en-US" sz="1600" b="1" dirty="0"/>
              <a:t>Philistia</a:t>
            </a:r>
          </a:p>
          <a:p>
            <a:pPr>
              <a:buFont typeface="Arial" pitchFamily="34" charset="0"/>
              <a:buChar char="•"/>
            </a:pPr>
            <a:r>
              <a:rPr lang="en-US" sz="1600" b="1" dirty="0"/>
              <a:t>Moab</a:t>
            </a:r>
          </a:p>
          <a:p>
            <a:pPr>
              <a:buFont typeface="Arial" pitchFamily="34" charset="0"/>
              <a:buChar char="•"/>
            </a:pPr>
            <a:r>
              <a:rPr lang="en-US" sz="1600" b="1" dirty="0"/>
              <a:t>Ammon</a:t>
            </a:r>
          </a:p>
          <a:p>
            <a:pPr>
              <a:buFont typeface="Arial" pitchFamily="34" charset="0"/>
              <a:buChar char="•"/>
            </a:pPr>
            <a:r>
              <a:rPr lang="en-US" sz="1600" b="1" dirty="0"/>
              <a:t>Edom</a:t>
            </a:r>
          </a:p>
        </p:txBody>
      </p:sp>
      <p:sp>
        <p:nvSpPr>
          <p:cNvPr id="157" name="TextBox 156"/>
          <p:cNvSpPr txBox="1"/>
          <p:nvPr/>
        </p:nvSpPr>
        <p:spPr>
          <a:xfrm>
            <a:off x="5181600" y="2133600"/>
            <a:ext cx="2022077" cy="1077218"/>
          </a:xfrm>
          <a:prstGeom prst="rect">
            <a:avLst/>
          </a:prstGeom>
          <a:noFill/>
        </p:spPr>
        <p:txBody>
          <a:bodyPr wrap="square" rtlCol="0">
            <a:spAutoFit/>
          </a:bodyPr>
          <a:lstStyle/>
          <a:p>
            <a:pPr>
              <a:buFont typeface="Arial" pitchFamily="34" charset="0"/>
              <a:buChar char="•"/>
            </a:pPr>
            <a:r>
              <a:rPr lang="en-US" sz="1600" b="1" dirty="0"/>
              <a:t>Damascus</a:t>
            </a:r>
          </a:p>
          <a:p>
            <a:pPr>
              <a:buFont typeface="Arial" pitchFamily="34" charset="0"/>
              <a:buChar char="•"/>
            </a:pPr>
            <a:r>
              <a:rPr lang="en-US" sz="1600" b="1" dirty="0"/>
              <a:t>Kedar &amp; Hazor</a:t>
            </a:r>
          </a:p>
          <a:p>
            <a:pPr>
              <a:buFont typeface="Arial" pitchFamily="34" charset="0"/>
              <a:buChar char="•"/>
            </a:pPr>
            <a:r>
              <a:rPr lang="en-US" sz="1600" b="1" dirty="0"/>
              <a:t>Elam</a:t>
            </a:r>
          </a:p>
          <a:p>
            <a:pPr>
              <a:buFont typeface="Arial" pitchFamily="34" charset="0"/>
              <a:buChar char="•"/>
            </a:pPr>
            <a:r>
              <a:rPr lang="en-US" sz="1600" b="1" dirty="0"/>
              <a:t>Babylon</a:t>
            </a:r>
          </a:p>
        </p:txBody>
      </p:sp>
      <p:sp>
        <p:nvSpPr>
          <p:cNvPr id="158" name="TextBox 157"/>
          <p:cNvSpPr txBox="1"/>
          <p:nvPr/>
        </p:nvSpPr>
        <p:spPr>
          <a:xfrm>
            <a:off x="6781800" y="2209800"/>
            <a:ext cx="2004304" cy="584775"/>
          </a:xfrm>
          <a:prstGeom prst="rect">
            <a:avLst/>
          </a:prstGeom>
          <a:noFill/>
        </p:spPr>
        <p:txBody>
          <a:bodyPr wrap="square" rtlCol="0">
            <a:spAutoFit/>
          </a:bodyPr>
          <a:lstStyle/>
          <a:p>
            <a:r>
              <a:rPr lang="en-US" sz="1600" dirty="0"/>
              <a:t>    </a:t>
            </a:r>
            <a:r>
              <a:rPr lang="en-US" sz="1600" b="1" dirty="0"/>
              <a:t>Jerusalem in </a:t>
            </a:r>
          </a:p>
          <a:p>
            <a:r>
              <a:rPr lang="en-US" sz="1600" b="1" dirty="0"/>
              <a:t>            ruins</a:t>
            </a:r>
          </a:p>
        </p:txBody>
      </p:sp>
      <p:cxnSp>
        <p:nvCxnSpPr>
          <p:cNvPr id="160" name="Straight Connector 159"/>
          <p:cNvCxnSpPr/>
          <p:nvPr/>
        </p:nvCxnSpPr>
        <p:spPr>
          <a:xfrm>
            <a:off x="7315200" y="2743200"/>
            <a:ext cx="457200" cy="0"/>
          </a:xfrm>
          <a:prstGeom prst="line">
            <a:avLst/>
          </a:prstGeom>
        </p:spPr>
        <p:style>
          <a:lnRef idx="1">
            <a:schemeClr val="accent1"/>
          </a:lnRef>
          <a:fillRef idx="0">
            <a:schemeClr val="accent1"/>
          </a:fillRef>
          <a:effectRef idx="0">
            <a:schemeClr val="accent1"/>
          </a:effectRef>
          <a:fontRef idx="minor">
            <a:schemeClr val="tx1"/>
          </a:fontRef>
        </p:style>
      </p:cxnSp>
      <p:sp>
        <p:nvSpPr>
          <p:cNvPr id="163" name="TextBox 162"/>
          <p:cNvSpPr txBox="1"/>
          <p:nvPr/>
        </p:nvSpPr>
        <p:spPr>
          <a:xfrm>
            <a:off x="2438400" y="4343400"/>
            <a:ext cx="4419600" cy="369332"/>
          </a:xfrm>
          <a:prstGeom prst="rect">
            <a:avLst/>
          </a:prstGeom>
          <a:noFill/>
        </p:spPr>
        <p:txBody>
          <a:bodyPr wrap="square" rtlCol="0">
            <a:spAutoFit/>
          </a:bodyPr>
          <a:lstStyle/>
          <a:p>
            <a:r>
              <a:rPr lang="en-US" dirty="0"/>
              <a:t>     </a:t>
            </a:r>
            <a:r>
              <a:rPr lang="en-US" b="1" dirty="0"/>
              <a:t>7:23-24; 8:11-12, 21; 9:23-24; chapter 31 </a:t>
            </a:r>
          </a:p>
        </p:txBody>
      </p:sp>
      <p:sp>
        <p:nvSpPr>
          <p:cNvPr id="164" name="TextBox 163"/>
          <p:cNvSpPr txBox="1"/>
          <p:nvPr/>
        </p:nvSpPr>
        <p:spPr>
          <a:xfrm>
            <a:off x="2667000" y="5334000"/>
            <a:ext cx="4038600" cy="369332"/>
          </a:xfrm>
          <a:prstGeom prst="rect">
            <a:avLst/>
          </a:prstGeom>
          <a:noFill/>
        </p:spPr>
        <p:txBody>
          <a:bodyPr wrap="square" rtlCol="0">
            <a:spAutoFit/>
          </a:bodyPr>
          <a:lstStyle/>
          <a:p>
            <a:r>
              <a:rPr lang="en-US" dirty="0"/>
              <a:t>   Judgment is coming; repent! (Ch. 29)</a:t>
            </a:r>
          </a:p>
        </p:txBody>
      </p:sp>
      <p:sp>
        <p:nvSpPr>
          <p:cNvPr id="165" name="TextBox 164"/>
          <p:cNvSpPr txBox="1"/>
          <p:nvPr/>
        </p:nvSpPr>
        <p:spPr>
          <a:xfrm>
            <a:off x="1143000" y="5791200"/>
            <a:ext cx="7135361" cy="584775"/>
          </a:xfrm>
          <a:prstGeom prst="rect">
            <a:avLst/>
          </a:prstGeom>
          <a:noFill/>
        </p:spPr>
        <p:txBody>
          <a:bodyPr wrap="square" rtlCol="0">
            <a:spAutoFit/>
          </a:bodyPr>
          <a:lstStyle/>
          <a:p>
            <a:r>
              <a:rPr lang="en-US" sz="1600" dirty="0"/>
              <a:t>The Spring of Living Water (2:13); the Righteous Branch; Coming Shepherd.  The Lord Our Righteousness (23:5-6); the New Covenant (</a:t>
            </a:r>
            <a:r>
              <a:rPr lang="en-US" sz="1600" dirty="0" err="1"/>
              <a:t>ch.</a:t>
            </a:r>
            <a:r>
              <a:rPr lang="en-US" sz="1600" dirty="0"/>
              <a:t> 31); Redeemer (50:34)</a:t>
            </a:r>
          </a:p>
        </p:txBody>
      </p:sp>
      <p:sp>
        <p:nvSpPr>
          <p:cNvPr id="166" name="TextBox 165"/>
          <p:cNvSpPr txBox="1"/>
          <p:nvPr/>
        </p:nvSpPr>
        <p:spPr>
          <a:xfrm>
            <a:off x="6553200" y="2743200"/>
            <a:ext cx="1981200" cy="861774"/>
          </a:xfrm>
          <a:prstGeom prst="rect">
            <a:avLst/>
          </a:prstGeom>
          <a:noFill/>
        </p:spPr>
        <p:txBody>
          <a:bodyPr wrap="square" rtlCol="0">
            <a:spAutoFit/>
          </a:bodyPr>
          <a:lstStyle/>
          <a:p>
            <a:r>
              <a:rPr lang="en-US" sz="1600"/>
              <a:t>  </a:t>
            </a:r>
            <a:r>
              <a:rPr lang="en-US" sz="1600" b="1"/>
              <a:t>Jeremiah “weeps” </a:t>
            </a:r>
          </a:p>
          <a:p>
            <a:r>
              <a:rPr lang="en-US" sz="1600" b="1"/>
              <a:t> over their sad state</a:t>
            </a:r>
          </a:p>
          <a:p>
            <a:endParaRPr lang="en-US"/>
          </a:p>
        </p:txBody>
      </p:sp>
      <p:cxnSp>
        <p:nvCxnSpPr>
          <p:cNvPr id="168" name="Straight Connector 167"/>
          <p:cNvCxnSpPr/>
          <p:nvPr/>
        </p:nvCxnSpPr>
        <p:spPr>
          <a:xfrm>
            <a:off x="6781800" y="3276600"/>
            <a:ext cx="1371600" cy="0"/>
          </a:xfrm>
          <a:prstGeom prst="line">
            <a:avLst/>
          </a:prstGeom>
        </p:spPr>
        <p:style>
          <a:lnRef idx="1">
            <a:schemeClr val="accent1"/>
          </a:lnRef>
          <a:fillRef idx="0">
            <a:schemeClr val="accent1"/>
          </a:fillRef>
          <a:effectRef idx="0">
            <a:schemeClr val="accent1"/>
          </a:effectRef>
          <a:fontRef idx="minor">
            <a:schemeClr val="tx1"/>
          </a:fontRef>
        </p:style>
      </p:cxnSp>
      <p:sp>
        <p:nvSpPr>
          <p:cNvPr id="182" name="TextBox 181"/>
          <p:cNvSpPr txBox="1"/>
          <p:nvPr/>
        </p:nvSpPr>
        <p:spPr>
          <a:xfrm>
            <a:off x="68139" y="1558766"/>
            <a:ext cx="973356" cy="1600438"/>
          </a:xfrm>
          <a:prstGeom prst="rect">
            <a:avLst/>
          </a:prstGeom>
          <a:solidFill>
            <a:srgbClr val="FFC000"/>
          </a:solidFill>
        </p:spPr>
        <p:txBody>
          <a:bodyPr wrap="square" rtlCol="0">
            <a:spAutoFit/>
          </a:bodyPr>
          <a:lstStyle/>
          <a:p>
            <a:r>
              <a:rPr lang="en-US" sz="1400" b="1" dirty="0"/>
              <a:t>Five kings  </a:t>
            </a:r>
            <a:r>
              <a:rPr lang="en-US" sz="1400" dirty="0"/>
              <a:t>(</a:t>
            </a:r>
            <a:r>
              <a:rPr lang="en-US" sz="1400" i="1" dirty="0"/>
              <a:t>Judah</a:t>
            </a:r>
            <a:r>
              <a:rPr lang="en-US" sz="1400" dirty="0"/>
              <a:t>): Josiah Jehohaz </a:t>
            </a:r>
            <a:r>
              <a:rPr lang="en-US" sz="1400" dirty="0" err="1"/>
              <a:t>Jehoakim</a:t>
            </a:r>
            <a:endParaRPr lang="en-US" sz="1400" dirty="0"/>
          </a:p>
          <a:p>
            <a:r>
              <a:rPr lang="en-US" sz="1400" dirty="0" err="1"/>
              <a:t>Jehoachin</a:t>
            </a:r>
            <a:r>
              <a:rPr lang="en-US" sz="1400" dirty="0"/>
              <a:t>,</a:t>
            </a:r>
          </a:p>
          <a:p>
            <a:r>
              <a:rPr lang="en-US" sz="1400" dirty="0"/>
              <a:t>Zedekiah</a:t>
            </a:r>
          </a:p>
        </p:txBody>
      </p:sp>
      <p:cxnSp>
        <p:nvCxnSpPr>
          <p:cNvPr id="184" name="Straight Connector 183"/>
          <p:cNvCxnSpPr/>
          <p:nvPr/>
        </p:nvCxnSpPr>
        <p:spPr>
          <a:xfrm>
            <a:off x="228600" y="22098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a:off x="0" y="4724400"/>
            <a:ext cx="83058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93" name="TextBox 192"/>
          <p:cNvSpPr txBox="1"/>
          <p:nvPr/>
        </p:nvSpPr>
        <p:spPr>
          <a:xfrm>
            <a:off x="1066800" y="4724400"/>
            <a:ext cx="3048000" cy="523220"/>
          </a:xfrm>
          <a:prstGeom prst="rect">
            <a:avLst/>
          </a:prstGeom>
          <a:noFill/>
        </p:spPr>
        <p:txBody>
          <a:bodyPr wrap="square" rtlCol="0">
            <a:spAutoFit/>
          </a:bodyPr>
          <a:lstStyle/>
          <a:p>
            <a:r>
              <a:rPr lang="en-US" sz="1400" b="1"/>
              <a:t>627 -605 B.C.- Judah being   threatened by Assyria &amp; Egypt </a:t>
            </a:r>
          </a:p>
        </p:txBody>
      </p:sp>
      <p:cxnSp>
        <p:nvCxnSpPr>
          <p:cNvPr id="195" name="Straight Connector 194"/>
          <p:cNvCxnSpPr/>
          <p:nvPr/>
        </p:nvCxnSpPr>
        <p:spPr>
          <a:xfrm rot="5400000">
            <a:off x="3276600" y="5029200"/>
            <a:ext cx="609600" cy="0"/>
          </a:xfrm>
          <a:prstGeom prst="line">
            <a:avLst/>
          </a:prstGeom>
        </p:spPr>
        <p:style>
          <a:lnRef idx="1">
            <a:schemeClr val="accent1"/>
          </a:lnRef>
          <a:fillRef idx="0">
            <a:schemeClr val="accent1"/>
          </a:fillRef>
          <a:effectRef idx="0">
            <a:schemeClr val="accent1"/>
          </a:effectRef>
          <a:fontRef idx="minor">
            <a:schemeClr val="tx1"/>
          </a:fontRef>
        </p:style>
      </p:cxnSp>
      <p:sp>
        <p:nvSpPr>
          <p:cNvPr id="199" name="TextBox 198"/>
          <p:cNvSpPr txBox="1"/>
          <p:nvPr/>
        </p:nvSpPr>
        <p:spPr>
          <a:xfrm>
            <a:off x="3581400" y="4724400"/>
            <a:ext cx="2590800" cy="523220"/>
          </a:xfrm>
          <a:prstGeom prst="rect">
            <a:avLst/>
          </a:prstGeom>
          <a:noFill/>
        </p:spPr>
        <p:txBody>
          <a:bodyPr wrap="square" rtlCol="0">
            <a:spAutoFit/>
          </a:bodyPr>
          <a:lstStyle/>
          <a:p>
            <a:r>
              <a:rPr lang="en-US" sz="1400" b="1"/>
              <a:t>605-586 while Judah </a:t>
            </a:r>
          </a:p>
          <a:p>
            <a:r>
              <a:rPr lang="en-US" sz="1400" b="1"/>
              <a:t>is threatened by Babylon</a:t>
            </a:r>
          </a:p>
        </p:txBody>
      </p:sp>
      <p:cxnSp>
        <p:nvCxnSpPr>
          <p:cNvPr id="200" name="Straight Connector 199"/>
          <p:cNvCxnSpPr/>
          <p:nvPr/>
        </p:nvCxnSpPr>
        <p:spPr>
          <a:xfrm rot="5400000">
            <a:off x="5334000" y="5029200"/>
            <a:ext cx="609600" cy="0"/>
          </a:xfrm>
          <a:prstGeom prst="line">
            <a:avLst/>
          </a:prstGeom>
        </p:spPr>
        <p:style>
          <a:lnRef idx="1">
            <a:schemeClr val="accent1"/>
          </a:lnRef>
          <a:fillRef idx="0">
            <a:schemeClr val="accent1"/>
          </a:fillRef>
          <a:effectRef idx="0">
            <a:schemeClr val="accent1"/>
          </a:effectRef>
          <a:fontRef idx="minor">
            <a:schemeClr val="tx1"/>
          </a:fontRef>
        </p:style>
      </p:cxnSp>
      <p:sp>
        <p:nvSpPr>
          <p:cNvPr id="202" name="TextBox 201"/>
          <p:cNvSpPr txBox="1"/>
          <p:nvPr/>
        </p:nvSpPr>
        <p:spPr>
          <a:xfrm>
            <a:off x="5638800" y="4724400"/>
            <a:ext cx="2514600" cy="523220"/>
          </a:xfrm>
          <a:prstGeom prst="rect">
            <a:avLst/>
          </a:prstGeom>
          <a:noFill/>
        </p:spPr>
        <p:txBody>
          <a:bodyPr wrap="square" rtlCol="0">
            <a:spAutoFit/>
          </a:bodyPr>
          <a:lstStyle/>
          <a:p>
            <a:r>
              <a:rPr lang="en-US" sz="1400" b="1"/>
              <a:t>586-580 B.C. - in Jerusalem  &amp; Egypt after their downfall</a:t>
            </a:r>
          </a:p>
        </p:txBody>
      </p:sp>
      <p:sp>
        <p:nvSpPr>
          <p:cNvPr id="4" name="TextBox 3">
            <a:extLst>
              <a:ext uri="{FF2B5EF4-FFF2-40B4-BE49-F238E27FC236}">
                <a16:creationId xmlns:a16="http://schemas.microsoft.com/office/drawing/2014/main" id="{AF8B6FE1-5A5E-4B4C-B779-D56CA78C1EBD}"/>
              </a:ext>
            </a:extLst>
          </p:cNvPr>
          <p:cNvSpPr txBox="1"/>
          <p:nvPr/>
        </p:nvSpPr>
        <p:spPr>
          <a:xfrm>
            <a:off x="929910" y="370682"/>
            <a:ext cx="1096535" cy="707886"/>
          </a:xfrm>
          <a:prstGeom prst="rect">
            <a:avLst/>
          </a:prstGeom>
          <a:solidFill>
            <a:schemeClr val="accent1"/>
          </a:solidFill>
          <a:ln>
            <a:solidFill>
              <a:schemeClr val="accent1"/>
            </a:solidFill>
          </a:ln>
        </p:spPr>
        <p:txBody>
          <a:bodyPr wrap="square" rtlCol="0">
            <a:spAutoFit/>
          </a:bodyPr>
          <a:lstStyle/>
          <a:p>
            <a:r>
              <a:rPr lang="en-US" sz="2000" b="1"/>
              <a:t>627-580    </a:t>
            </a:r>
            <a:br>
              <a:rPr lang="en-US" sz="2000" b="1"/>
            </a:br>
            <a:r>
              <a:rPr lang="en-US" sz="2000" b="1"/>
              <a:t>    B.C. </a:t>
            </a:r>
          </a:p>
        </p:txBody>
      </p:sp>
    </p:spTree>
    <p:extLst>
      <p:ext uri="{BB962C8B-B14F-4D97-AF65-F5344CB8AC3E}">
        <p14:creationId xmlns:p14="http://schemas.microsoft.com/office/powerpoint/2010/main" val="3825975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6139A-2F2E-9644-8471-924B2CC5CCEF}"/>
              </a:ext>
            </a:extLst>
          </p:cNvPr>
          <p:cNvSpPr>
            <a:spLocks noGrp="1"/>
          </p:cNvSpPr>
          <p:nvPr>
            <p:ph type="title"/>
          </p:nvPr>
        </p:nvSpPr>
        <p:spPr/>
        <p:txBody>
          <a:bodyPr/>
          <a:lstStyle/>
          <a:p>
            <a:r>
              <a:rPr lang="en-US" dirty="0"/>
              <a:t>Brief Outline</a:t>
            </a:r>
          </a:p>
        </p:txBody>
      </p:sp>
      <p:sp>
        <p:nvSpPr>
          <p:cNvPr id="3" name="Content Placeholder 2">
            <a:extLst>
              <a:ext uri="{FF2B5EF4-FFF2-40B4-BE49-F238E27FC236}">
                <a16:creationId xmlns:a16="http://schemas.microsoft.com/office/drawing/2014/main" id="{6A114113-C41D-C940-970C-DEF2BA21BEAF}"/>
              </a:ext>
            </a:extLst>
          </p:cNvPr>
          <p:cNvSpPr>
            <a:spLocks noGrp="1"/>
          </p:cNvSpPr>
          <p:nvPr>
            <p:ph idx="1"/>
          </p:nvPr>
        </p:nvSpPr>
        <p:spPr/>
        <p:txBody>
          <a:bodyPr>
            <a:normAutofit fontScale="92500"/>
          </a:bodyPr>
          <a:lstStyle/>
          <a:p>
            <a:pPr marL="633222" indent="-514350">
              <a:buFont typeface="+mj-lt"/>
              <a:buAutoNum type="romanUcPeriod"/>
            </a:pPr>
            <a:r>
              <a:rPr lang="en-US" sz="2400" dirty="0"/>
              <a:t>Call of prophet during reign of Josiah, Chapter 1</a:t>
            </a:r>
          </a:p>
          <a:p>
            <a:pPr marL="633222" indent="-514350">
              <a:buFont typeface="+mj-lt"/>
              <a:buAutoNum type="romanUcPeriod"/>
            </a:pPr>
            <a:r>
              <a:rPr lang="en-US" sz="2400" dirty="0"/>
              <a:t>Prophecies to Judah and Jerusalem prior to Zedekiah’s reign, Chapters 2—20</a:t>
            </a:r>
          </a:p>
          <a:p>
            <a:pPr marL="633222" indent="-514350">
              <a:buFont typeface="+mj-lt"/>
              <a:buAutoNum type="romanUcPeriod"/>
            </a:pPr>
            <a:r>
              <a:rPr lang="en-US" sz="2400" dirty="0"/>
              <a:t>Prophecies during reign of Zedekiah, Chapters 21—29  (Leads to destruction of Jerusalem)</a:t>
            </a:r>
          </a:p>
          <a:p>
            <a:pPr marL="633222" indent="-514350">
              <a:buFont typeface="+mj-lt"/>
              <a:buAutoNum type="romanUcPeriod"/>
            </a:pPr>
            <a:r>
              <a:rPr lang="en-US" sz="2400" dirty="0"/>
              <a:t>Prophecies re: future of 12 tribes and Judah’s near captivity Chapters 30—39.  Judah goes into captivity; Jeremiah released from prison, Chapter 39</a:t>
            </a:r>
          </a:p>
          <a:p>
            <a:pPr marL="633222" indent="-514350">
              <a:buFont typeface="+mj-lt"/>
              <a:buAutoNum type="romanUcPeriod"/>
            </a:pPr>
            <a:r>
              <a:rPr lang="en-US" sz="2400" dirty="0"/>
              <a:t>Prophecies to remnant left in land after destruction of Jerusalem, Chapters 40—42</a:t>
            </a:r>
          </a:p>
          <a:p>
            <a:pPr marL="633222" indent="-514350">
              <a:buFont typeface="+mj-lt"/>
              <a:buAutoNum type="romanUcPeriod"/>
            </a:pPr>
            <a:r>
              <a:rPr lang="en-US" sz="2400" dirty="0"/>
              <a:t>Prophecies during Jeremiah’s last days in Egypt, Chapters 43—51</a:t>
            </a:r>
          </a:p>
          <a:p>
            <a:pPr marL="633222" indent="-514350">
              <a:buFont typeface="+mj-lt"/>
              <a:buAutoNum type="romanUcPeriod"/>
            </a:pPr>
            <a:r>
              <a:rPr lang="en-US" sz="2400" dirty="0"/>
              <a:t>Fulfillment of prophesied destruction of Jerusalem, Chapter 52</a:t>
            </a:r>
          </a:p>
          <a:p>
            <a:pPr marL="633222" indent="-514350">
              <a:buFont typeface="+mj-lt"/>
              <a:buAutoNum type="romanUcPeriod"/>
            </a:pPr>
            <a:endParaRPr lang="en-US" sz="2400" dirty="0"/>
          </a:p>
          <a:p>
            <a:pPr marL="633222" indent="-514350">
              <a:buFont typeface="+mj-lt"/>
              <a:buAutoNum type="romanUcPeriod"/>
            </a:pPr>
            <a:endParaRPr lang="en-US" sz="2400" dirty="0"/>
          </a:p>
          <a:p>
            <a:pPr marL="633222" indent="-514350">
              <a:buFont typeface="+mj-lt"/>
              <a:buAutoNum type="romanUcPeriod"/>
            </a:pPr>
            <a:endParaRPr lang="en-US" sz="2400" dirty="0"/>
          </a:p>
          <a:p>
            <a:pPr marL="633222" indent="-514350">
              <a:buFont typeface="+mj-lt"/>
              <a:buAutoNum type="romanUcPeriod"/>
            </a:pPr>
            <a:endParaRPr lang="en-US" sz="2400" dirty="0"/>
          </a:p>
          <a:p>
            <a:pPr marL="633222" indent="-514350">
              <a:buFont typeface="+mj-lt"/>
              <a:buAutoNum type="romanUcPeriod"/>
            </a:pPr>
            <a:endParaRPr lang="en-US" sz="2400" dirty="0"/>
          </a:p>
          <a:p>
            <a:pPr marL="633222" indent="-514350">
              <a:buFont typeface="+mj-lt"/>
              <a:buAutoNum type="romanUcPeriod"/>
            </a:pPr>
            <a:endParaRPr lang="en-US" sz="2400" dirty="0"/>
          </a:p>
          <a:p>
            <a:pPr marL="633222" indent="-514350">
              <a:buFont typeface="+mj-lt"/>
              <a:buAutoNum type="romanUcPeriod"/>
            </a:pPr>
            <a:endParaRPr lang="en-US" sz="2400" dirty="0"/>
          </a:p>
        </p:txBody>
      </p:sp>
    </p:spTree>
    <p:extLst>
      <p:ext uri="{BB962C8B-B14F-4D97-AF65-F5344CB8AC3E}">
        <p14:creationId xmlns:p14="http://schemas.microsoft.com/office/powerpoint/2010/main" val="2272424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13594-7748-4944-9703-F82B6822D1F2}"/>
              </a:ext>
            </a:extLst>
          </p:cNvPr>
          <p:cNvSpPr>
            <a:spLocks noGrp="1"/>
          </p:cNvSpPr>
          <p:nvPr>
            <p:ph type="title"/>
          </p:nvPr>
        </p:nvSpPr>
        <p:spPr/>
        <p:txBody>
          <a:bodyPr>
            <a:normAutofit/>
          </a:bodyPr>
          <a:lstStyle/>
          <a:p>
            <a:r>
              <a:rPr lang="en-US" sz="3200" dirty="0"/>
              <a:t>Mentions of Jeremiah - outside of the Book</a:t>
            </a:r>
          </a:p>
        </p:txBody>
      </p:sp>
      <p:sp>
        <p:nvSpPr>
          <p:cNvPr id="3" name="Content Placeholder 2">
            <a:extLst>
              <a:ext uri="{FF2B5EF4-FFF2-40B4-BE49-F238E27FC236}">
                <a16:creationId xmlns:a16="http://schemas.microsoft.com/office/drawing/2014/main" id="{D4F90BC6-851C-7A49-BB63-DF95F83E0AC4}"/>
              </a:ext>
            </a:extLst>
          </p:cNvPr>
          <p:cNvSpPr>
            <a:spLocks noGrp="1"/>
          </p:cNvSpPr>
          <p:nvPr>
            <p:ph idx="1"/>
          </p:nvPr>
        </p:nvSpPr>
        <p:spPr>
          <a:xfrm>
            <a:off x="228600" y="1600200"/>
            <a:ext cx="8763000" cy="4800601"/>
          </a:xfrm>
        </p:spPr>
        <p:txBody>
          <a:bodyPr>
            <a:normAutofit fontScale="85000" lnSpcReduction="20000"/>
          </a:bodyPr>
          <a:lstStyle/>
          <a:p>
            <a:r>
              <a:rPr lang="en-US" sz="2400" u="sng" dirty="0"/>
              <a:t>2 Chronicles 35:25</a:t>
            </a:r>
            <a:r>
              <a:rPr lang="en-US" sz="2400" dirty="0"/>
              <a:t>: , “Jeremiah also uttered a lament for Josiah; and all the singing men and singing women have spoken of Josiah in their laments to this day. They made these a rule in Israel; behold, they are written in the Laments.”</a:t>
            </a:r>
          </a:p>
          <a:p>
            <a:r>
              <a:rPr lang="en-US" sz="2400" u="sng" dirty="0"/>
              <a:t>2 Chronicles 36:12</a:t>
            </a:r>
            <a:r>
              <a:rPr lang="en-US" sz="2400" dirty="0"/>
              <a:t>: “He (Zedekiah) did what was evil in the sight of the Lord his God. He did not humble himself before Jeremiah the prophet, who spoke from the mouth of the Lord.”</a:t>
            </a:r>
          </a:p>
          <a:p>
            <a:r>
              <a:rPr lang="en-US" sz="2400" u="sng" dirty="0"/>
              <a:t>2 Chronicles 36:21: </a:t>
            </a:r>
            <a:r>
              <a:rPr lang="en-US" sz="2400" dirty="0"/>
              <a:t>“to fulfill the word of the Lord by the mouth of Jeremiah, until the land had enjoyed its Sabbaths. All the days that it lay desolate it kept Sabbath, to fulfill seventy years.”</a:t>
            </a:r>
          </a:p>
          <a:p>
            <a:r>
              <a:rPr lang="en-US" sz="2400" u="sng" dirty="0"/>
              <a:t>2 Chronicles 36:22</a:t>
            </a:r>
            <a:r>
              <a:rPr lang="en-US" sz="2400" dirty="0"/>
              <a:t>; </a:t>
            </a:r>
            <a:r>
              <a:rPr lang="en-US" sz="2400" u="sng" dirty="0"/>
              <a:t>Ezra 1:1</a:t>
            </a:r>
            <a:r>
              <a:rPr lang="en-US" sz="2400" dirty="0"/>
              <a:t>: “Now in the first year of Cyrus king of Persia, that the word of the Lord by the mouth of Jeremiah might be fulfilled, the Lord stirred up the spirit of Cyrus king of Persia, so that he made a proclamation throughout all his kingdom and also put it in writing.” </a:t>
            </a:r>
          </a:p>
          <a:p>
            <a:r>
              <a:rPr lang="en-US" sz="2400" u="sng" dirty="0"/>
              <a:t>Daniel 9:2</a:t>
            </a:r>
            <a:r>
              <a:rPr lang="en-US" sz="2400" dirty="0"/>
              <a:t>: “in the first year of his reign, I, Daniel, perceived in the books the number of years that, according to the word of the Lord to Jeremiah the prophet, must pass before the end of the desolations of Jerusalem, namely, seventy years.”</a:t>
            </a:r>
          </a:p>
          <a:p>
            <a:endParaRPr lang="en-US" sz="2400" dirty="0"/>
          </a:p>
          <a:p>
            <a:endParaRPr lang="en-US" sz="2400" dirty="0"/>
          </a:p>
          <a:p>
            <a:endParaRPr lang="en-US" sz="2400" dirty="0"/>
          </a:p>
          <a:p>
            <a:endParaRPr lang="en-US" sz="2400" dirty="0"/>
          </a:p>
          <a:p>
            <a:endParaRPr lang="en-US" sz="2400" dirty="0"/>
          </a:p>
          <a:p>
            <a:endParaRPr lang="en-US" sz="2400" dirty="0"/>
          </a:p>
        </p:txBody>
      </p:sp>
    </p:spTree>
    <p:extLst>
      <p:ext uri="{BB962C8B-B14F-4D97-AF65-F5344CB8AC3E}">
        <p14:creationId xmlns:p14="http://schemas.microsoft.com/office/powerpoint/2010/main" val="1974976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39" y="127575"/>
            <a:ext cx="8618661" cy="1280601"/>
          </a:xfrm>
        </p:spPr>
        <p:txBody>
          <a:bodyPr>
            <a:normAutofit/>
          </a:bodyPr>
          <a:lstStyle/>
          <a:p>
            <a:pPr algn="ctr"/>
            <a:r>
              <a:rPr lang="en-US" dirty="0"/>
              <a:t>Jeremiah</a:t>
            </a:r>
          </a:p>
        </p:txBody>
      </p:sp>
      <p:sp>
        <p:nvSpPr>
          <p:cNvPr id="3" name="Content Placeholder 2"/>
          <p:cNvSpPr>
            <a:spLocks noGrp="1"/>
          </p:cNvSpPr>
          <p:nvPr>
            <p:ph idx="1"/>
          </p:nvPr>
        </p:nvSpPr>
        <p:spPr>
          <a:xfrm>
            <a:off x="762000" y="1447800"/>
            <a:ext cx="8229600" cy="50828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From God's Masterwork - Swindoll</a:t>
            </a:r>
          </a:p>
        </p:txBody>
      </p:sp>
      <p:cxnSp>
        <p:nvCxnSpPr>
          <p:cNvPr id="5" name="Straight Connector 4"/>
          <p:cNvCxnSpPr/>
          <p:nvPr/>
        </p:nvCxnSpPr>
        <p:spPr>
          <a:xfrm rot="5400000">
            <a:off x="-266700" y="2781300"/>
            <a:ext cx="28956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086600" y="2743200"/>
            <a:ext cx="26670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66800" y="4267200"/>
            <a:ext cx="7239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38100" y="5372100"/>
            <a:ext cx="22098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200900" y="5372100"/>
            <a:ext cx="22098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066800" y="6477000"/>
            <a:ext cx="7239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5334000"/>
            <a:ext cx="83058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791200"/>
            <a:ext cx="8305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a:off x="1219200" y="4038600"/>
            <a:ext cx="2438400" cy="369332"/>
          </a:xfrm>
          <a:prstGeom prst="rect">
            <a:avLst/>
          </a:prstGeom>
          <a:noFill/>
        </p:spPr>
        <p:txBody>
          <a:bodyPr wrap="square" rtlCol="0">
            <a:spAutoFit/>
          </a:bodyPr>
          <a:lstStyle/>
          <a:p>
            <a:r>
              <a:rPr lang="en-US" b="1" dirty="0"/>
              <a:t>    </a:t>
            </a:r>
          </a:p>
        </p:txBody>
      </p:sp>
      <p:sp>
        <p:nvSpPr>
          <p:cNvPr id="86" name="TextBox 85"/>
          <p:cNvSpPr txBox="1"/>
          <p:nvPr/>
        </p:nvSpPr>
        <p:spPr>
          <a:xfrm>
            <a:off x="3352800" y="5105400"/>
            <a:ext cx="2590800" cy="369332"/>
          </a:xfrm>
          <a:prstGeom prst="rect">
            <a:avLst/>
          </a:prstGeom>
          <a:noFill/>
        </p:spPr>
        <p:txBody>
          <a:bodyPr wrap="square" rtlCol="0">
            <a:spAutoFit/>
          </a:bodyPr>
          <a:lstStyle/>
          <a:p>
            <a:pPr algn="ctr"/>
            <a:r>
              <a:rPr lang="en-US" b="1" dirty="0"/>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0" y="5410200"/>
            <a:ext cx="16002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cxnSp>
        <p:nvCxnSpPr>
          <p:cNvPr id="64" name="Straight Connector 63"/>
          <p:cNvCxnSpPr/>
          <p:nvPr/>
        </p:nvCxnSpPr>
        <p:spPr>
          <a:xfrm rot="5400000">
            <a:off x="5257800" y="2667000"/>
            <a:ext cx="2743200" cy="3048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228600" y="4876800"/>
            <a:ext cx="1752600" cy="338554"/>
          </a:xfrm>
          <a:prstGeom prst="rect">
            <a:avLst/>
          </a:prstGeom>
          <a:noFill/>
        </p:spPr>
        <p:txBody>
          <a:bodyPr wrap="square" rtlCol="0">
            <a:spAutoFit/>
          </a:bodyPr>
          <a:lstStyle/>
          <a:p>
            <a:r>
              <a:rPr lang="en-US" sz="1600" b="1" i="1" dirty="0"/>
              <a:t>    His Ministry</a:t>
            </a:r>
            <a:endParaRPr lang="en-US" b="1" i="1" dirty="0"/>
          </a:p>
        </p:txBody>
      </p:sp>
      <p:sp>
        <p:nvSpPr>
          <p:cNvPr id="115" name="TextBox 114"/>
          <p:cNvSpPr txBox="1"/>
          <p:nvPr/>
        </p:nvSpPr>
        <p:spPr>
          <a:xfrm>
            <a:off x="1905000" y="3657600"/>
            <a:ext cx="2057400" cy="646331"/>
          </a:xfrm>
          <a:prstGeom prst="rect">
            <a:avLst/>
          </a:prstGeom>
          <a:noFill/>
        </p:spPr>
        <p:txBody>
          <a:bodyPr wrap="square" rtlCol="0">
            <a:spAutoFit/>
          </a:bodyPr>
          <a:lstStyle/>
          <a:p>
            <a:r>
              <a:rPr lang="en-US" dirty="0"/>
              <a:t>    Chapters</a:t>
            </a:r>
          </a:p>
          <a:p>
            <a:r>
              <a:rPr lang="en-US" dirty="0"/>
              <a:t>        1-45</a:t>
            </a:r>
          </a:p>
        </p:txBody>
      </p:sp>
      <p:sp>
        <p:nvSpPr>
          <p:cNvPr id="118" name="TextBox 117"/>
          <p:cNvSpPr txBox="1"/>
          <p:nvPr/>
        </p:nvSpPr>
        <p:spPr>
          <a:xfrm>
            <a:off x="6477000" y="3581400"/>
            <a:ext cx="2057400" cy="646331"/>
          </a:xfrm>
          <a:prstGeom prst="rect">
            <a:avLst/>
          </a:prstGeom>
          <a:noFill/>
        </p:spPr>
        <p:txBody>
          <a:bodyPr wrap="square" rtlCol="0">
            <a:spAutoFit/>
          </a:bodyPr>
          <a:lstStyle/>
          <a:p>
            <a:r>
              <a:rPr lang="en-US" sz="1600" dirty="0"/>
              <a:t>           </a:t>
            </a:r>
            <a:r>
              <a:rPr lang="en-US" dirty="0"/>
              <a:t>Chapter</a:t>
            </a:r>
          </a:p>
          <a:p>
            <a:r>
              <a:rPr lang="en-US" dirty="0"/>
              <a:t>               52</a:t>
            </a:r>
          </a:p>
        </p:txBody>
      </p:sp>
      <p:sp>
        <p:nvSpPr>
          <p:cNvPr id="132" name="TextBox 131"/>
          <p:cNvSpPr txBox="1"/>
          <p:nvPr/>
        </p:nvSpPr>
        <p:spPr>
          <a:xfrm>
            <a:off x="1676400" y="4038600"/>
            <a:ext cx="2514600" cy="369332"/>
          </a:xfrm>
          <a:prstGeom prst="rect">
            <a:avLst/>
          </a:prstGeom>
          <a:noFill/>
        </p:spPr>
        <p:txBody>
          <a:bodyPr wrap="square" rtlCol="0">
            <a:spAutoFit/>
          </a:bodyPr>
          <a:lstStyle/>
          <a:p>
            <a:r>
              <a:rPr lang="en-US" dirty="0"/>
              <a:t>           </a:t>
            </a:r>
          </a:p>
        </p:txBody>
      </p:sp>
      <p:sp>
        <p:nvSpPr>
          <p:cNvPr id="144" name="TextBox 143"/>
          <p:cNvSpPr txBox="1"/>
          <p:nvPr/>
        </p:nvSpPr>
        <p:spPr>
          <a:xfrm>
            <a:off x="54102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1600200" y="1524000"/>
            <a:ext cx="35052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sp>
        <p:nvSpPr>
          <p:cNvPr id="44" name="TextBox 43"/>
          <p:cNvSpPr txBox="1"/>
          <p:nvPr/>
        </p:nvSpPr>
        <p:spPr>
          <a:xfrm>
            <a:off x="4267200" y="3581400"/>
            <a:ext cx="1752600" cy="646331"/>
          </a:xfrm>
          <a:prstGeom prst="rect">
            <a:avLst/>
          </a:prstGeom>
          <a:noFill/>
        </p:spPr>
        <p:txBody>
          <a:bodyPr wrap="square" rtlCol="0">
            <a:spAutoFit/>
          </a:bodyPr>
          <a:lstStyle/>
          <a:p>
            <a:r>
              <a:rPr lang="en-US" dirty="0"/>
              <a:t>        Chapters</a:t>
            </a:r>
          </a:p>
          <a:p>
            <a:r>
              <a:rPr lang="en-US" dirty="0"/>
              <a:t>            46-51</a:t>
            </a:r>
            <a:endParaRPr lang="en-US" sz="1600" dirty="0"/>
          </a:p>
        </p:txBody>
      </p:sp>
      <p:sp>
        <p:nvSpPr>
          <p:cNvPr id="45" name="TextBox 44"/>
          <p:cNvSpPr txBox="1"/>
          <p:nvPr/>
        </p:nvSpPr>
        <p:spPr>
          <a:xfrm>
            <a:off x="1295400" y="1524000"/>
            <a:ext cx="3048000" cy="338554"/>
          </a:xfrm>
          <a:prstGeom prst="rect">
            <a:avLst/>
          </a:prstGeom>
          <a:noFill/>
        </p:spPr>
        <p:txBody>
          <a:bodyPr wrap="square" rtlCol="0">
            <a:spAutoFit/>
          </a:bodyPr>
          <a:lstStyle/>
          <a:p>
            <a:r>
              <a:rPr lang="en-US" sz="1600" dirty="0">
                <a:latin typeface="Arial Black" pitchFamily="34" charset="0"/>
              </a:rPr>
              <a:t>Judah’s Sin &amp; Judgment</a:t>
            </a:r>
          </a:p>
        </p:txBody>
      </p:sp>
      <p:sp>
        <p:nvSpPr>
          <p:cNvPr id="123" name="TextBox 122"/>
          <p:cNvSpPr txBox="1"/>
          <p:nvPr/>
        </p:nvSpPr>
        <p:spPr>
          <a:xfrm>
            <a:off x="3886200" y="1524000"/>
            <a:ext cx="2819400" cy="584775"/>
          </a:xfrm>
          <a:prstGeom prst="rect">
            <a:avLst/>
          </a:prstGeom>
          <a:noFill/>
        </p:spPr>
        <p:txBody>
          <a:bodyPr wrap="square" rtlCol="0">
            <a:spAutoFit/>
          </a:bodyPr>
          <a:lstStyle/>
          <a:p>
            <a:r>
              <a:rPr lang="en-US" sz="1600" dirty="0">
                <a:latin typeface="Arial Black" pitchFamily="34" charset="0"/>
              </a:rPr>
              <a:t>       Prophecies Against      </a:t>
            </a:r>
            <a:br>
              <a:rPr lang="en-US" sz="1600" dirty="0">
                <a:latin typeface="Arial Black" pitchFamily="34" charset="0"/>
              </a:rPr>
            </a:br>
            <a:r>
              <a:rPr lang="en-US" sz="1600" dirty="0">
                <a:latin typeface="Arial Black" pitchFamily="34" charset="0"/>
              </a:rPr>
              <a:t>             the Nations</a:t>
            </a:r>
          </a:p>
        </p:txBody>
      </p:sp>
      <p:sp>
        <p:nvSpPr>
          <p:cNvPr id="124" name="TextBox 123"/>
          <p:cNvSpPr txBox="1"/>
          <p:nvPr/>
        </p:nvSpPr>
        <p:spPr>
          <a:xfrm>
            <a:off x="6781799" y="1524000"/>
            <a:ext cx="1447801" cy="584775"/>
          </a:xfrm>
          <a:prstGeom prst="rect">
            <a:avLst/>
          </a:prstGeom>
          <a:noFill/>
        </p:spPr>
        <p:txBody>
          <a:bodyPr wrap="square" rtlCol="0">
            <a:spAutoFit/>
          </a:bodyPr>
          <a:lstStyle/>
          <a:p>
            <a:r>
              <a:rPr lang="en-US" sz="1600" dirty="0">
                <a:latin typeface="Arial Black" pitchFamily="34" charset="0"/>
              </a:rPr>
              <a:t>A Sobering     </a:t>
            </a:r>
            <a:br>
              <a:rPr lang="en-US" sz="1600" dirty="0">
                <a:latin typeface="Arial Black" pitchFamily="34" charset="0"/>
              </a:rPr>
            </a:br>
            <a:r>
              <a:rPr lang="en-US" sz="1600" dirty="0">
                <a:latin typeface="Arial Black" pitchFamily="34" charset="0"/>
              </a:rPr>
              <a:t>   Ending</a:t>
            </a:r>
          </a:p>
        </p:txBody>
      </p:sp>
      <p:sp>
        <p:nvSpPr>
          <p:cNvPr id="137" name="TextBox 136"/>
          <p:cNvSpPr txBox="1"/>
          <p:nvPr/>
        </p:nvSpPr>
        <p:spPr>
          <a:xfrm>
            <a:off x="-152400" y="4343400"/>
            <a:ext cx="1295400" cy="338554"/>
          </a:xfrm>
          <a:prstGeom prst="rect">
            <a:avLst/>
          </a:prstGeom>
          <a:noFill/>
        </p:spPr>
        <p:txBody>
          <a:bodyPr wrap="square" rtlCol="0">
            <a:spAutoFit/>
          </a:bodyPr>
          <a:lstStyle/>
          <a:p>
            <a:r>
              <a:rPr lang="en-US" sz="1600" dirty="0"/>
              <a:t>   </a:t>
            </a:r>
            <a:r>
              <a:rPr lang="en-US" sz="1600" b="1" i="1" dirty="0"/>
              <a:t>Key Verses</a:t>
            </a:r>
          </a:p>
        </p:txBody>
      </p:sp>
      <p:sp>
        <p:nvSpPr>
          <p:cNvPr id="138" name="TextBox 137"/>
          <p:cNvSpPr txBox="1"/>
          <p:nvPr/>
        </p:nvSpPr>
        <p:spPr>
          <a:xfrm>
            <a:off x="228600" y="5410200"/>
            <a:ext cx="1600200" cy="338554"/>
          </a:xfrm>
          <a:prstGeom prst="rect">
            <a:avLst/>
          </a:prstGeom>
          <a:noFill/>
        </p:spPr>
        <p:txBody>
          <a:bodyPr wrap="square" rtlCol="0">
            <a:spAutoFit/>
          </a:bodyPr>
          <a:lstStyle/>
          <a:p>
            <a:r>
              <a:rPr lang="en-US" sz="1600" b="1" dirty="0"/>
              <a:t>  </a:t>
            </a:r>
            <a:r>
              <a:rPr lang="en-US" sz="1600" b="1" i="1" dirty="0"/>
              <a:t>Theme</a:t>
            </a:r>
          </a:p>
        </p:txBody>
      </p:sp>
      <p:sp>
        <p:nvSpPr>
          <p:cNvPr id="140" name="TextBox 139"/>
          <p:cNvSpPr txBox="1"/>
          <p:nvPr/>
        </p:nvSpPr>
        <p:spPr>
          <a:xfrm>
            <a:off x="0" y="5849779"/>
            <a:ext cx="1905000" cy="584775"/>
          </a:xfrm>
          <a:prstGeom prst="rect">
            <a:avLst/>
          </a:prstGeom>
          <a:noFill/>
        </p:spPr>
        <p:txBody>
          <a:bodyPr wrap="square" rtlCol="0">
            <a:spAutoFit/>
          </a:bodyPr>
          <a:lstStyle/>
          <a:p>
            <a:r>
              <a:rPr lang="en-US" sz="1600" b="1" i="1" dirty="0"/>
              <a:t>Christ in </a:t>
            </a:r>
          </a:p>
          <a:p>
            <a:r>
              <a:rPr lang="en-US" sz="1600" b="1" i="1" dirty="0"/>
              <a:t>Jeremiah</a:t>
            </a:r>
          </a:p>
        </p:txBody>
      </p:sp>
      <p:sp>
        <p:nvSpPr>
          <p:cNvPr id="176" name="TextBox 175"/>
          <p:cNvSpPr txBox="1"/>
          <p:nvPr/>
        </p:nvSpPr>
        <p:spPr>
          <a:xfrm>
            <a:off x="3657601" y="5410200"/>
            <a:ext cx="152400" cy="369332"/>
          </a:xfrm>
          <a:prstGeom prst="rect">
            <a:avLst/>
          </a:prstGeom>
          <a:noFill/>
        </p:spPr>
        <p:txBody>
          <a:bodyPr wrap="square" rtlCol="0">
            <a:spAutoFit/>
          </a:bodyPr>
          <a:lstStyle/>
          <a:p>
            <a:endParaRPr lang="en-US" dirty="0"/>
          </a:p>
        </p:txBody>
      </p:sp>
      <p:cxnSp>
        <p:nvCxnSpPr>
          <p:cNvPr id="67" name="Straight Connector 66"/>
          <p:cNvCxnSpPr/>
          <p:nvPr/>
        </p:nvCxnSpPr>
        <p:spPr>
          <a:xfrm rot="5400000">
            <a:off x="2857500" y="2705100"/>
            <a:ext cx="2667000" cy="3048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1219200" y="1868004"/>
            <a:ext cx="1421396" cy="307777"/>
          </a:xfrm>
          <a:prstGeom prst="rect">
            <a:avLst/>
          </a:prstGeom>
          <a:noFill/>
        </p:spPr>
        <p:txBody>
          <a:bodyPr wrap="square" rtlCol="0">
            <a:spAutoFit/>
          </a:bodyPr>
          <a:lstStyle/>
          <a:p>
            <a:r>
              <a:rPr lang="en-US" sz="1400" b="1" dirty="0"/>
              <a:t>Jeremiah’s Call</a:t>
            </a:r>
          </a:p>
        </p:txBody>
      </p:sp>
      <p:cxnSp>
        <p:nvCxnSpPr>
          <p:cNvPr id="78" name="Straight Connector 77"/>
          <p:cNvCxnSpPr/>
          <p:nvPr/>
        </p:nvCxnSpPr>
        <p:spPr>
          <a:xfrm>
            <a:off x="1371600" y="2209800"/>
            <a:ext cx="990600" cy="0"/>
          </a:xfrm>
          <a:prstGeom prst="line">
            <a:avLst/>
          </a:prstGeom>
        </p:spPr>
        <p:style>
          <a:lnRef idx="1">
            <a:schemeClr val="accent1"/>
          </a:lnRef>
          <a:fillRef idx="0">
            <a:schemeClr val="accent1"/>
          </a:fillRef>
          <a:effectRef idx="0">
            <a:schemeClr val="accent1"/>
          </a:effectRef>
          <a:fontRef idx="minor">
            <a:schemeClr val="tx1"/>
          </a:fontRef>
        </p:style>
      </p:cxnSp>
      <p:sp>
        <p:nvSpPr>
          <p:cNvPr id="105" name="TextBox 104"/>
          <p:cNvSpPr txBox="1"/>
          <p:nvPr/>
        </p:nvSpPr>
        <p:spPr>
          <a:xfrm>
            <a:off x="2514600" y="1905000"/>
            <a:ext cx="2260695" cy="307777"/>
          </a:xfrm>
          <a:prstGeom prst="rect">
            <a:avLst/>
          </a:prstGeom>
          <a:noFill/>
        </p:spPr>
        <p:txBody>
          <a:bodyPr wrap="square" rtlCol="0">
            <a:spAutoFit/>
          </a:bodyPr>
          <a:lstStyle/>
          <a:p>
            <a:r>
              <a:rPr lang="en-US" sz="1400" b="1" dirty="0"/>
              <a:t>Exhortations to Judah</a:t>
            </a:r>
          </a:p>
        </p:txBody>
      </p:sp>
      <p:cxnSp>
        <p:nvCxnSpPr>
          <p:cNvPr id="107" name="Straight Connector 106"/>
          <p:cNvCxnSpPr/>
          <p:nvPr/>
        </p:nvCxnSpPr>
        <p:spPr>
          <a:xfrm>
            <a:off x="2667000" y="2209800"/>
            <a:ext cx="1447800" cy="0"/>
          </a:xfrm>
          <a:prstGeom prst="line">
            <a:avLst/>
          </a:prstGeom>
        </p:spPr>
        <p:style>
          <a:lnRef idx="1">
            <a:schemeClr val="accent1"/>
          </a:lnRef>
          <a:fillRef idx="0">
            <a:schemeClr val="accent1"/>
          </a:fillRef>
          <a:effectRef idx="0">
            <a:schemeClr val="accent1"/>
          </a:effectRef>
          <a:fontRef idx="minor">
            <a:schemeClr val="tx1"/>
          </a:fontRef>
        </p:style>
      </p:cxnSp>
      <p:sp>
        <p:nvSpPr>
          <p:cNvPr id="112" name="TextBox 111"/>
          <p:cNvSpPr txBox="1"/>
          <p:nvPr/>
        </p:nvSpPr>
        <p:spPr>
          <a:xfrm>
            <a:off x="1371600" y="2227420"/>
            <a:ext cx="914400" cy="307777"/>
          </a:xfrm>
          <a:prstGeom prst="rect">
            <a:avLst/>
          </a:prstGeom>
          <a:noFill/>
        </p:spPr>
        <p:txBody>
          <a:bodyPr wrap="square" rtlCol="0">
            <a:spAutoFit/>
          </a:bodyPr>
          <a:lstStyle/>
          <a:p>
            <a:r>
              <a:rPr lang="en-US" sz="1400" b="1" dirty="0"/>
              <a:t>Idolatry</a:t>
            </a:r>
          </a:p>
        </p:txBody>
      </p:sp>
      <p:cxnSp>
        <p:nvCxnSpPr>
          <p:cNvPr id="114" name="Straight Connector 113"/>
          <p:cNvCxnSpPr/>
          <p:nvPr/>
        </p:nvCxnSpPr>
        <p:spPr>
          <a:xfrm>
            <a:off x="1524000" y="2514600"/>
            <a:ext cx="457200" cy="0"/>
          </a:xfrm>
          <a:prstGeom prst="line">
            <a:avLst/>
          </a:prstGeom>
        </p:spPr>
        <p:style>
          <a:lnRef idx="1">
            <a:schemeClr val="accent1"/>
          </a:lnRef>
          <a:fillRef idx="0">
            <a:schemeClr val="accent1"/>
          </a:fillRef>
          <a:effectRef idx="0">
            <a:schemeClr val="accent1"/>
          </a:effectRef>
          <a:fontRef idx="minor">
            <a:schemeClr val="tx1"/>
          </a:fontRef>
        </p:style>
      </p:cxnSp>
      <p:sp>
        <p:nvSpPr>
          <p:cNvPr id="119" name="TextBox 118"/>
          <p:cNvSpPr txBox="1"/>
          <p:nvPr/>
        </p:nvSpPr>
        <p:spPr>
          <a:xfrm>
            <a:off x="2511772" y="2240578"/>
            <a:ext cx="1786662" cy="523220"/>
          </a:xfrm>
          <a:prstGeom prst="rect">
            <a:avLst/>
          </a:prstGeom>
          <a:noFill/>
        </p:spPr>
        <p:txBody>
          <a:bodyPr wrap="square" rtlCol="0">
            <a:spAutoFit/>
          </a:bodyPr>
          <a:lstStyle/>
          <a:p>
            <a:r>
              <a:rPr lang="en-US" sz="1400" dirty="0"/>
              <a:t>      </a:t>
            </a:r>
            <a:r>
              <a:rPr lang="en-US" sz="1400" b="1" dirty="0"/>
              <a:t>Promises of </a:t>
            </a:r>
          </a:p>
          <a:p>
            <a:r>
              <a:rPr lang="en-US" sz="1400" b="1" dirty="0"/>
              <a:t>Restoration (30-33)</a:t>
            </a:r>
          </a:p>
        </p:txBody>
      </p:sp>
      <p:cxnSp>
        <p:nvCxnSpPr>
          <p:cNvPr id="121" name="Straight Connector 120"/>
          <p:cNvCxnSpPr/>
          <p:nvPr/>
        </p:nvCxnSpPr>
        <p:spPr>
          <a:xfrm>
            <a:off x="2743200" y="2743200"/>
            <a:ext cx="1219200" cy="0"/>
          </a:xfrm>
          <a:prstGeom prst="line">
            <a:avLst/>
          </a:prstGeom>
        </p:spPr>
        <p:style>
          <a:lnRef idx="1">
            <a:schemeClr val="accent1"/>
          </a:lnRef>
          <a:fillRef idx="0">
            <a:schemeClr val="accent1"/>
          </a:fillRef>
          <a:effectRef idx="0">
            <a:schemeClr val="accent1"/>
          </a:effectRef>
          <a:fontRef idx="minor">
            <a:schemeClr val="tx1"/>
          </a:fontRef>
        </p:style>
      </p:cxnSp>
      <p:sp>
        <p:nvSpPr>
          <p:cNvPr id="128" name="TextBox 127"/>
          <p:cNvSpPr txBox="1"/>
          <p:nvPr/>
        </p:nvSpPr>
        <p:spPr>
          <a:xfrm>
            <a:off x="1143000" y="2514600"/>
            <a:ext cx="1219200" cy="523220"/>
          </a:xfrm>
          <a:prstGeom prst="rect">
            <a:avLst/>
          </a:prstGeom>
          <a:noFill/>
        </p:spPr>
        <p:txBody>
          <a:bodyPr wrap="square" rtlCol="0">
            <a:spAutoFit/>
          </a:bodyPr>
          <a:lstStyle/>
          <a:p>
            <a:r>
              <a:rPr lang="en-US" sz="1400" dirty="0"/>
              <a:t>      </a:t>
            </a:r>
            <a:r>
              <a:rPr lang="en-US" sz="1400" b="1" dirty="0"/>
              <a:t>Corrupt</a:t>
            </a:r>
            <a:r>
              <a:rPr lang="en-US" sz="1400" dirty="0"/>
              <a:t> </a:t>
            </a:r>
          </a:p>
          <a:p>
            <a:r>
              <a:rPr lang="en-US" sz="1400" dirty="0"/>
              <a:t>   </a:t>
            </a:r>
            <a:r>
              <a:rPr lang="en-US" sz="1400" b="1" dirty="0"/>
              <a:t>Leadership</a:t>
            </a:r>
          </a:p>
        </p:txBody>
      </p:sp>
      <p:cxnSp>
        <p:nvCxnSpPr>
          <p:cNvPr id="130" name="Straight Connector 129"/>
          <p:cNvCxnSpPr/>
          <p:nvPr/>
        </p:nvCxnSpPr>
        <p:spPr>
          <a:xfrm>
            <a:off x="1371600" y="3048000"/>
            <a:ext cx="762000" cy="0"/>
          </a:xfrm>
          <a:prstGeom prst="line">
            <a:avLst/>
          </a:prstGeom>
        </p:spPr>
        <p:style>
          <a:lnRef idx="1">
            <a:schemeClr val="accent1"/>
          </a:lnRef>
          <a:fillRef idx="0">
            <a:schemeClr val="accent1"/>
          </a:fillRef>
          <a:effectRef idx="0">
            <a:schemeClr val="accent1"/>
          </a:effectRef>
          <a:fontRef idx="minor">
            <a:schemeClr val="tx1"/>
          </a:fontRef>
        </p:style>
      </p:cxnSp>
      <p:sp>
        <p:nvSpPr>
          <p:cNvPr id="134" name="TextBox 133"/>
          <p:cNvSpPr txBox="1"/>
          <p:nvPr/>
        </p:nvSpPr>
        <p:spPr>
          <a:xfrm>
            <a:off x="2199635" y="2786255"/>
            <a:ext cx="2296165" cy="523220"/>
          </a:xfrm>
          <a:prstGeom prst="rect">
            <a:avLst/>
          </a:prstGeom>
          <a:noFill/>
        </p:spPr>
        <p:txBody>
          <a:bodyPr wrap="square" rtlCol="0">
            <a:spAutoFit/>
          </a:bodyPr>
          <a:lstStyle/>
          <a:p>
            <a:r>
              <a:rPr lang="en-US" sz="1400" dirty="0"/>
              <a:t>       </a:t>
            </a:r>
            <a:r>
              <a:rPr lang="en-US" sz="1400" b="1" dirty="0"/>
              <a:t>Fall of Jerusalem and</a:t>
            </a:r>
          </a:p>
          <a:p>
            <a:r>
              <a:rPr lang="en-US" sz="1400" b="1" dirty="0"/>
              <a:t>           aftermath (39-45)</a:t>
            </a:r>
          </a:p>
        </p:txBody>
      </p:sp>
      <p:cxnSp>
        <p:nvCxnSpPr>
          <p:cNvPr id="142" name="Straight Connector 141"/>
          <p:cNvCxnSpPr/>
          <p:nvPr/>
        </p:nvCxnSpPr>
        <p:spPr>
          <a:xfrm>
            <a:off x="2743200" y="3276600"/>
            <a:ext cx="1219200" cy="0"/>
          </a:xfrm>
          <a:prstGeom prst="line">
            <a:avLst/>
          </a:prstGeom>
        </p:spPr>
        <p:style>
          <a:lnRef idx="1">
            <a:schemeClr val="accent1"/>
          </a:lnRef>
          <a:fillRef idx="0">
            <a:schemeClr val="accent1"/>
          </a:fillRef>
          <a:effectRef idx="0">
            <a:schemeClr val="accent1"/>
          </a:effectRef>
          <a:fontRef idx="minor">
            <a:schemeClr val="tx1"/>
          </a:fontRef>
        </p:style>
      </p:cxnSp>
      <p:sp>
        <p:nvSpPr>
          <p:cNvPr id="156" name="TextBox 155"/>
          <p:cNvSpPr txBox="1"/>
          <p:nvPr/>
        </p:nvSpPr>
        <p:spPr>
          <a:xfrm>
            <a:off x="4267200" y="2133600"/>
            <a:ext cx="1158663" cy="1323439"/>
          </a:xfrm>
          <a:prstGeom prst="rect">
            <a:avLst/>
          </a:prstGeom>
          <a:noFill/>
        </p:spPr>
        <p:txBody>
          <a:bodyPr wrap="square" rtlCol="0">
            <a:spAutoFit/>
          </a:bodyPr>
          <a:lstStyle/>
          <a:p>
            <a:pPr>
              <a:buFont typeface="Arial" pitchFamily="34" charset="0"/>
              <a:buChar char="•"/>
            </a:pPr>
            <a:r>
              <a:rPr lang="en-US" sz="1600" b="1" dirty="0"/>
              <a:t>Egypt</a:t>
            </a:r>
          </a:p>
          <a:p>
            <a:pPr>
              <a:buFont typeface="Arial" pitchFamily="34" charset="0"/>
              <a:buChar char="•"/>
            </a:pPr>
            <a:r>
              <a:rPr lang="en-US" sz="1600" b="1" dirty="0"/>
              <a:t>Philistia</a:t>
            </a:r>
          </a:p>
          <a:p>
            <a:pPr>
              <a:buFont typeface="Arial" pitchFamily="34" charset="0"/>
              <a:buChar char="•"/>
            </a:pPr>
            <a:r>
              <a:rPr lang="en-US" sz="1600" b="1" dirty="0"/>
              <a:t>Moab</a:t>
            </a:r>
          </a:p>
          <a:p>
            <a:pPr>
              <a:buFont typeface="Arial" pitchFamily="34" charset="0"/>
              <a:buChar char="•"/>
            </a:pPr>
            <a:r>
              <a:rPr lang="en-US" sz="1600" b="1" dirty="0"/>
              <a:t>Ammon</a:t>
            </a:r>
          </a:p>
          <a:p>
            <a:pPr>
              <a:buFont typeface="Arial" pitchFamily="34" charset="0"/>
              <a:buChar char="•"/>
            </a:pPr>
            <a:r>
              <a:rPr lang="en-US" sz="1600" b="1" dirty="0"/>
              <a:t>Edom</a:t>
            </a:r>
          </a:p>
        </p:txBody>
      </p:sp>
      <p:sp>
        <p:nvSpPr>
          <p:cNvPr id="157" name="TextBox 156"/>
          <p:cNvSpPr txBox="1"/>
          <p:nvPr/>
        </p:nvSpPr>
        <p:spPr>
          <a:xfrm>
            <a:off x="5181600" y="2133600"/>
            <a:ext cx="2022077" cy="1077218"/>
          </a:xfrm>
          <a:prstGeom prst="rect">
            <a:avLst/>
          </a:prstGeom>
          <a:noFill/>
        </p:spPr>
        <p:txBody>
          <a:bodyPr wrap="square" rtlCol="0">
            <a:spAutoFit/>
          </a:bodyPr>
          <a:lstStyle/>
          <a:p>
            <a:pPr>
              <a:buFont typeface="Arial" pitchFamily="34" charset="0"/>
              <a:buChar char="•"/>
            </a:pPr>
            <a:r>
              <a:rPr lang="en-US" sz="1600" b="1" dirty="0"/>
              <a:t>Damascus</a:t>
            </a:r>
          </a:p>
          <a:p>
            <a:pPr>
              <a:buFont typeface="Arial" pitchFamily="34" charset="0"/>
              <a:buChar char="•"/>
            </a:pPr>
            <a:r>
              <a:rPr lang="en-US" sz="1600" b="1" dirty="0"/>
              <a:t>Kedar &amp; Hazor</a:t>
            </a:r>
          </a:p>
          <a:p>
            <a:pPr>
              <a:buFont typeface="Arial" pitchFamily="34" charset="0"/>
              <a:buChar char="•"/>
            </a:pPr>
            <a:r>
              <a:rPr lang="en-US" sz="1600" b="1" dirty="0"/>
              <a:t>Elam</a:t>
            </a:r>
          </a:p>
          <a:p>
            <a:pPr>
              <a:buFont typeface="Arial" pitchFamily="34" charset="0"/>
              <a:buChar char="•"/>
            </a:pPr>
            <a:r>
              <a:rPr lang="en-US" sz="1600" b="1" dirty="0"/>
              <a:t>Babylon</a:t>
            </a:r>
          </a:p>
        </p:txBody>
      </p:sp>
      <p:sp>
        <p:nvSpPr>
          <p:cNvPr id="158" name="TextBox 157"/>
          <p:cNvSpPr txBox="1"/>
          <p:nvPr/>
        </p:nvSpPr>
        <p:spPr>
          <a:xfrm>
            <a:off x="6781800" y="2209800"/>
            <a:ext cx="2004304" cy="584775"/>
          </a:xfrm>
          <a:prstGeom prst="rect">
            <a:avLst/>
          </a:prstGeom>
          <a:noFill/>
        </p:spPr>
        <p:txBody>
          <a:bodyPr wrap="square" rtlCol="0">
            <a:spAutoFit/>
          </a:bodyPr>
          <a:lstStyle/>
          <a:p>
            <a:r>
              <a:rPr lang="en-US" sz="1600" dirty="0"/>
              <a:t>    </a:t>
            </a:r>
            <a:r>
              <a:rPr lang="en-US" sz="1600" b="1" dirty="0"/>
              <a:t>Jerusalem in </a:t>
            </a:r>
          </a:p>
          <a:p>
            <a:r>
              <a:rPr lang="en-US" sz="1600" b="1" dirty="0"/>
              <a:t>            ruins</a:t>
            </a:r>
          </a:p>
        </p:txBody>
      </p:sp>
      <p:cxnSp>
        <p:nvCxnSpPr>
          <p:cNvPr id="160" name="Straight Connector 159"/>
          <p:cNvCxnSpPr/>
          <p:nvPr/>
        </p:nvCxnSpPr>
        <p:spPr>
          <a:xfrm>
            <a:off x="7315200" y="2743200"/>
            <a:ext cx="457200" cy="0"/>
          </a:xfrm>
          <a:prstGeom prst="line">
            <a:avLst/>
          </a:prstGeom>
        </p:spPr>
        <p:style>
          <a:lnRef idx="1">
            <a:schemeClr val="accent1"/>
          </a:lnRef>
          <a:fillRef idx="0">
            <a:schemeClr val="accent1"/>
          </a:fillRef>
          <a:effectRef idx="0">
            <a:schemeClr val="accent1"/>
          </a:effectRef>
          <a:fontRef idx="minor">
            <a:schemeClr val="tx1"/>
          </a:fontRef>
        </p:style>
      </p:cxnSp>
      <p:sp>
        <p:nvSpPr>
          <p:cNvPr id="163" name="TextBox 162"/>
          <p:cNvSpPr txBox="1"/>
          <p:nvPr/>
        </p:nvSpPr>
        <p:spPr>
          <a:xfrm>
            <a:off x="2438400" y="4343400"/>
            <a:ext cx="4419600" cy="369332"/>
          </a:xfrm>
          <a:prstGeom prst="rect">
            <a:avLst/>
          </a:prstGeom>
          <a:noFill/>
        </p:spPr>
        <p:txBody>
          <a:bodyPr wrap="square" rtlCol="0">
            <a:spAutoFit/>
          </a:bodyPr>
          <a:lstStyle/>
          <a:p>
            <a:r>
              <a:rPr lang="en-US" dirty="0"/>
              <a:t>     </a:t>
            </a:r>
            <a:r>
              <a:rPr lang="en-US" b="1" dirty="0"/>
              <a:t>7:23-24; 8:11-12, 21; 9:23-24; chapter 31 </a:t>
            </a:r>
          </a:p>
        </p:txBody>
      </p:sp>
      <p:sp>
        <p:nvSpPr>
          <p:cNvPr id="164" name="TextBox 163"/>
          <p:cNvSpPr txBox="1"/>
          <p:nvPr/>
        </p:nvSpPr>
        <p:spPr>
          <a:xfrm>
            <a:off x="2667000" y="5334000"/>
            <a:ext cx="4038600" cy="369332"/>
          </a:xfrm>
          <a:prstGeom prst="rect">
            <a:avLst/>
          </a:prstGeom>
          <a:noFill/>
        </p:spPr>
        <p:txBody>
          <a:bodyPr wrap="square" rtlCol="0">
            <a:spAutoFit/>
          </a:bodyPr>
          <a:lstStyle/>
          <a:p>
            <a:r>
              <a:rPr lang="en-US" dirty="0"/>
              <a:t>   Judgment is coming; repent! (Ch. 29)</a:t>
            </a:r>
          </a:p>
        </p:txBody>
      </p:sp>
      <p:sp>
        <p:nvSpPr>
          <p:cNvPr id="165" name="TextBox 164"/>
          <p:cNvSpPr txBox="1"/>
          <p:nvPr/>
        </p:nvSpPr>
        <p:spPr>
          <a:xfrm>
            <a:off x="1143000" y="5791200"/>
            <a:ext cx="7135361" cy="584775"/>
          </a:xfrm>
          <a:prstGeom prst="rect">
            <a:avLst/>
          </a:prstGeom>
          <a:noFill/>
        </p:spPr>
        <p:txBody>
          <a:bodyPr wrap="square" rtlCol="0">
            <a:spAutoFit/>
          </a:bodyPr>
          <a:lstStyle/>
          <a:p>
            <a:r>
              <a:rPr lang="en-US" sz="1600" dirty="0"/>
              <a:t>The Spring of Living Water (2:13); the Righteous Branch; Coming Shepherd.  The Lord Our Righteousness (23:5-6); the New Covenant (</a:t>
            </a:r>
            <a:r>
              <a:rPr lang="en-US" sz="1600" dirty="0" err="1"/>
              <a:t>ch.</a:t>
            </a:r>
            <a:r>
              <a:rPr lang="en-US" sz="1600" dirty="0"/>
              <a:t> 31); Redeemer (50:34)</a:t>
            </a:r>
          </a:p>
        </p:txBody>
      </p:sp>
      <p:sp>
        <p:nvSpPr>
          <p:cNvPr id="166" name="TextBox 165"/>
          <p:cNvSpPr txBox="1"/>
          <p:nvPr/>
        </p:nvSpPr>
        <p:spPr>
          <a:xfrm>
            <a:off x="6553200" y="2743200"/>
            <a:ext cx="1981200" cy="861774"/>
          </a:xfrm>
          <a:prstGeom prst="rect">
            <a:avLst/>
          </a:prstGeom>
          <a:noFill/>
        </p:spPr>
        <p:txBody>
          <a:bodyPr wrap="square" rtlCol="0">
            <a:spAutoFit/>
          </a:bodyPr>
          <a:lstStyle/>
          <a:p>
            <a:r>
              <a:rPr lang="en-US" sz="1600"/>
              <a:t>  </a:t>
            </a:r>
            <a:r>
              <a:rPr lang="en-US" sz="1600" b="1"/>
              <a:t>Jeremiah “weeps” </a:t>
            </a:r>
          </a:p>
          <a:p>
            <a:r>
              <a:rPr lang="en-US" sz="1600" b="1"/>
              <a:t> over their sad state</a:t>
            </a:r>
          </a:p>
          <a:p>
            <a:endParaRPr lang="en-US"/>
          </a:p>
        </p:txBody>
      </p:sp>
      <p:cxnSp>
        <p:nvCxnSpPr>
          <p:cNvPr id="168" name="Straight Connector 167"/>
          <p:cNvCxnSpPr/>
          <p:nvPr/>
        </p:nvCxnSpPr>
        <p:spPr>
          <a:xfrm>
            <a:off x="6781800" y="3276600"/>
            <a:ext cx="1371600" cy="0"/>
          </a:xfrm>
          <a:prstGeom prst="line">
            <a:avLst/>
          </a:prstGeom>
        </p:spPr>
        <p:style>
          <a:lnRef idx="1">
            <a:schemeClr val="accent1"/>
          </a:lnRef>
          <a:fillRef idx="0">
            <a:schemeClr val="accent1"/>
          </a:fillRef>
          <a:effectRef idx="0">
            <a:schemeClr val="accent1"/>
          </a:effectRef>
          <a:fontRef idx="minor">
            <a:schemeClr val="tx1"/>
          </a:fontRef>
        </p:style>
      </p:cxnSp>
      <p:sp>
        <p:nvSpPr>
          <p:cNvPr id="182" name="TextBox 181"/>
          <p:cNvSpPr txBox="1"/>
          <p:nvPr/>
        </p:nvSpPr>
        <p:spPr>
          <a:xfrm>
            <a:off x="68139" y="1558766"/>
            <a:ext cx="973356" cy="1600438"/>
          </a:xfrm>
          <a:prstGeom prst="rect">
            <a:avLst/>
          </a:prstGeom>
          <a:solidFill>
            <a:srgbClr val="FFC000"/>
          </a:solidFill>
        </p:spPr>
        <p:txBody>
          <a:bodyPr wrap="square" rtlCol="0">
            <a:spAutoFit/>
          </a:bodyPr>
          <a:lstStyle/>
          <a:p>
            <a:r>
              <a:rPr lang="en-US" sz="1400" b="1" dirty="0"/>
              <a:t>Five kings  </a:t>
            </a:r>
            <a:r>
              <a:rPr lang="en-US" sz="1400" dirty="0"/>
              <a:t>(</a:t>
            </a:r>
            <a:r>
              <a:rPr lang="en-US" sz="1400" i="1" dirty="0"/>
              <a:t>Judah</a:t>
            </a:r>
            <a:r>
              <a:rPr lang="en-US" sz="1400" dirty="0"/>
              <a:t>): Josiah Jehohaz </a:t>
            </a:r>
            <a:r>
              <a:rPr lang="en-US" sz="1400" dirty="0" err="1"/>
              <a:t>Jehoakim</a:t>
            </a:r>
            <a:endParaRPr lang="en-US" sz="1400" dirty="0"/>
          </a:p>
          <a:p>
            <a:r>
              <a:rPr lang="en-US" sz="1400" dirty="0" err="1"/>
              <a:t>Jehoachin</a:t>
            </a:r>
            <a:r>
              <a:rPr lang="en-US" sz="1400" dirty="0"/>
              <a:t>,</a:t>
            </a:r>
          </a:p>
          <a:p>
            <a:r>
              <a:rPr lang="en-US" sz="1400" dirty="0"/>
              <a:t>Zedekiah</a:t>
            </a:r>
          </a:p>
        </p:txBody>
      </p:sp>
      <p:cxnSp>
        <p:nvCxnSpPr>
          <p:cNvPr id="184" name="Straight Connector 183"/>
          <p:cNvCxnSpPr/>
          <p:nvPr/>
        </p:nvCxnSpPr>
        <p:spPr>
          <a:xfrm>
            <a:off x="228600" y="22098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a:off x="0" y="4724400"/>
            <a:ext cx="83058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93" name="TextBox 192"/>
          <p:cNvSpPr txBox="1"/>
          <p:nvPr/>
        </p:nvSpPr>
        <p:spPr>
          <a:xfrm>
            <a:off x="1066800" y="4724400"/>
            <a:ext cx="3048000" cy="523220"/>
          </a:xfrm>
          <a:prstGeom prst="rect">
            <a:avLst/>
          </a:prstGeom>
          <a:noFill/>
        </p:spPr>
        <p:txBody>
          <a:bodyPr wrap="square" rtlCol="0">
            <a:spAutoFit/>
          </a:bodyPr>
          <a:lstStyle/>
          <a:p>
            <a:r>
              <a:rPr lang="en-US" sz="1400" b="1"/>
              <a:t>627 -605 B.C.- Judah being   threatened by Assyria &amp; Egypt </a:t>
            </a:r>
          </a:p>
        </p:txBody>
      </p:sp>
      <p:cxnSp>
        <p:nvCxnSpPr>
          <p:cNvPr id="195" name="Straight Connector 194"/>
          <p:cNvCxnSpPr/>
          <p:nvPr/>
        </p:nvCxnSpPr>
        <p:spPr>
          <a:xfrm rot="5400000">
            <a:off x="3276600" y="5029200"/>
            <a:ext cx="609600" cy="0"/>
          </a:xfrm>
          <a:prstGeom prst="line">
            <a:avLst/>
          </a:prstGeom>
        </p:spPr>
        <p:style>
          <a:lnRef idx="1">
            <a:schemeClr val="accent1"/>
          </a:lnRef>
          <a:fillRef idx="0">
            <a:schemeClr val="accent1"/>
          </a:fillRef>
          <a:effectRef idx="0">
            <a:schemeClr val="accent1"/>
          </a:effectRef>
          <a:fontRef idx="minor">
            <a:schemeClr val="tx1"/>
          </a:fontRef>
        </p:style>
      </p:cxnSp>
      <p:sp>
        <p:nvSpPr>
          <p:cNvPr id="199" name="TextBox 198"/>
          <p:cNvSpPr txBox="1"/>
          <p:nvPr/>
        </p:nvSpPr>
        <p:spPr>
          <a:xfrm>
            <a:off x="3581400" y="4724400"/>
            <a:ext cx="2590800" cy="523220"/>
          </a:xfrm>
          <a:prstGeom prst="rect">
            <a:avLst/>
          </a:prstGeom>
          <a:noFill/>
        </p:spPr>
        <p:txBody>
          <a:bodyPr wrap="square" rtlCol="0">
            <a:spAutoFit/>
          </a:bodyPr>
          <a:lstStyle/>
          <a:p>
            <a:r>
              <a:rPr lang="en-US" sz="1400" b="1"/>
              <a:t>605-586 while Judah </a:t>
            </a:r>
          </a:p>
          <a:p>
            <a:r>
              <a:rPr lang="en-US" sz="1400" b="1"/>
              <a:t>is threatened by Babylon</a:t>
            </a:r>
          </a:p>
        </p:txBody>
      </p:sp>
      <p:cxnSp>
        <p:nvCxnSpPr>
          <p:cNvPr id="200" name="Straight Connector 199"/>
          <p:cNvCxnSpPr/>
          <p:nvPr/>
        </p:nvCxnSpPr>
        <p:spPr>
          <a:xfrm rot="5400000">
            <a:off x="5334000" y="5029200"/>
            <a:ext cx="609600" cy="0"/>
          </a:xfrm>
          <a:prstGeom prst="line">
            <a:avLst/>
          </a:prstGeom>
        </p:spPr>
        <p:style>
          <a:lnRef idx="1">
            <a:schemeClr val="accent1"/>
          </a:lnRef>
          <a:fillRef idx="0">
            <a:schemeClr val="accent1"/>
          </a:fillRef>
          <a:effectRef idx="0">
            <a:schemeClr val="accent1"/>
          </a:effectRef>
          <a:fontRef idx="minor">
            <a:schemeClr val="tx1"/>
          </a:fontRef>
        </p:style>
      </p:cxnSp>
      <p:sp>
        <p:nvSpPr>
          <p:cNvPr id="202" name="TextBox 201"/>
          <p:cNvSpPr txBox="1"/>
          <p:nvPr/>
        </p:nvSpPr>
        <p:spPr>
          <a:xfrm>
            <a:off x="5638800" y="4724400"/>
            <a:ext cx="2514600" cy="523220"/>
          </a:xfrm>
          <a:prstGeom prst="rect">
            <a:avLst/>
          </a:prstGeom>
          <a:noFill/>
        </p:spPr>
        <p:txBody>
          <a:bodyPr wrap="square" rtlCol="0">
            <a:spAutoFit/>
          </a:bodyPr>
          <a:lstStyle/>
          <a:p>
            <a:r>
              <a:rPr lang="en-US" sz="1400" b="1"/>
              <a:t>586-580 B.C. - in Jerusalem  &amp; Egypt after their downfall</a:t>
            </a:r>
          </a:p>
        </p:txBody>
      </p:sp>
      <p:sp>
        <p:nvSpPr>
          <p:cNvPr id="4" name="TextBox 3">
            <a:extLst>
              <a:ext uri="{FF2B5EF4-FFF2-40B4-BE49-F238E27FC236}">
                <a16:creationId xmlns:a16="http://schemas.microsoft.com/office/drawing/2014/main" id="{AF8B6FE1-5A5E-4B4C-B779-D56CA78C1EBD}"/>
              </a:ext>
            </a:extLst>
          </p:cNvPr>
          <p:cNvSpPr txBox="1"/>
          <p:nvPr/>
        </p:nvSpPr>
        <p:spPr>
          <a:xfrm>
            <a:off x="929910" y="370682"/>
            <a:ext cx="1096535" cy="707886"/>
          </a:xfrm>
          <a:prstGeom prst="rect">
            <a:avLst/>
          </a:prstGeom>
          <a:solidFill>
            <a:schemeClr val="accent1"/>
          </a:solidFill>
          <a:ln>
            <a:solidFill>
              <a:schemeClr val="accent1"/>
            </a:solidFill>
          </a:ln>
        </p:spPr>
        <p:txBody>
          <a:bodyPr wrap="square" rtlCol="0">
            <a:spAutoFit/>
          </a:bodyPr>
          <a:lstStyle/>
          <a:p>
            <a:r>
              <a:rPr lang="en-US" sz="2000" b="1"/>
              <a:t>627-580    </a:t>
            </a:r>
            <a:br>
              <a:rPr lang="en-US" sz="2000" b="1"/>
            </a:br>
            <a:r>
              <a:rPr lang="en-US" sz="2000" b="1"/>
              <a:t>    B.C. </a:t>
            </a:r>
          </a:p>
        </p:txBody>
      </p:sp>
    </p:spTree>
    <p:extLst>
      <p:ext uri="{BB962C8B-B14F-4D97-AF65-F5344CB8AC3E}">
        <p14:creationId xmlns:p14="http://schemas.microsoft.com/office/powerpoint/2010/main" val="31522660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16625-3A92-4642-BA74-16989444B600}"/>
              </a:ext>
            </a:extLst>
          </p:cNvPr>
          <p:cNvSpPr>
            <a:spLocks noGrp="1"/>
          </p:cNvSpPr>
          <p:nvPr>
            <p:ph type="title"/>
          </p:nvPr>
        </p:nvSpPr>
        <p:spPr/>
        <p:txBody>
          <a:bodyPr/>
          <a:lstStyle/>
          <a:p>
            <a:r>
              <a:rPr lang="en-US" dirty="0"/>
              <a:t>New Testament References</a:t>
            </a:r>
          </a:p>
        </p:txBody>
      </p:sp>
      <p:sp>
        <p:nvSpPr>
          <p:cNvPr id="3" name="Content Placeholder 2">
            <a:extLst>
              <a:ext uri="{FF2B5EF4-FFF2-40B4-BE49-F238E27FC236}">
                <a16:creationId xmlns:a16="http://schemas.microsoft.com/office/drawing/2014/main" id="{F9DB9D26-4579-094B-BD33-F89C388EA019}"/>
              </a:ext>
            </a:extLst>
          </p:cNvPr>
          <p:cNvSpPr>
            <a:spLocks noGrp="1"/>
          </p:cNvSpPr>
          <p:nvPr>
            <p:ph idx="1"/>
          </p:nvPr>
        </p:nvSpPr>
        <p:spPr/>
        <p:txBody>
          <a:bodyPr>
            <a:normAutofit/>
          </a:bodyPr>
          <a:lstStyle/>
          <a:p>
            <a:r>
              <a:rPr lang="en-US" sz="2200" dirty="0"/>
              <a:t>Jeremiah 6:16/Matthew 11:29: “…</a:t>
            </a:r>
            <a:r>
              <a:rPr lang="en-US" sz="2200" i="1" dirty="0"/>
              <a:t>find rest for your souls.</a:t>
            </a:r>
            <a:r>
              <a:rPr lang="en-US" sz="2200" dirty="0"/>
              <a:t>”</a:t>
            </a:r>
          </a:p>
          <a:p>
            <a:r>
              <a:rPr lang="en-US" sz="2200" dirty="0"/>
              <a:t>Jeremiah 7:11/Mt. 21:3; Mk. 11:17; Lk. 19:46: “</a:t>
            </a:r>
            <a:r>
              <a:rPr lang="en-US" sz="2200" i="1" dirty="0"/>
              <a:t>Has this house, which is called by my name, become a </a:t>
            </a:r>
            <a:r>
              <a:rPr lang="en-US" sz="2200" b="1" i="1" dirty="0"/>
              <a:t>den of robbers </a:t>
            </a:r>
            <a:r>
              <a:rPr lang="en-US" sz="2200" i="1" dirty="0"/>
              <a:t>in your eyes</a:t>
            </a:r>
            <a:r>
              <a:rPr lang="en-US" sz="2200" dirty="0"/>
              <a:t>?”</a:t>
            </a:r>
          </a:p>
          <a:p>
            <a:r>
              <a:rPr lang="en-US" sz="2200" dirty="0"/>
              <a:t>Jeremiah 9:23/1 Cor. 1:31; 1 Cor. 10:17: “</a:t>
            </a:r>
            <a:r>
              <a:rPr lang="en-US" sz="2200" i="1" dirty="0"/>
              <a:t>Thus says the Lord: “Let not the wise man boast in his wisdom, let not the mighty man boast in his might, let not the rich man boast in his riches</a:t>
            </a:r>
            <a:r>
              <a:rPr lang="en-US" sz="2200" dirty="0"/>
              <a:t>.”</a:t>
            </a:r>
          </a:p>
          <a:p>
            <a:r>
              <a:rPr lang="en-US" sz="2200" dirty="0"/>
              <a:t>Jeremiah 31:15/Mt. 2:17-18: “</a:t>
            </a:r>
            <a:r>
              <a:rPr lang="en-US" sz="2200" i="1" dirty="0"/>
              <a:t>Thus says the Lord: “Rachel is weeping for her children</a:t>
            </a:r>
            <a:r>
              <a:rPr lang="en-US" sz="2200" dirty="0"/>
              <a:t>…”</a:t>
            </a:r>
          </a:p>
          <a:p>
            <a:r>
              <a:rPr lang="en-US" sz="2200" dirty="0"/>
              <a:t>Jeremiah 31:31-34 talks at length about the </a:t>
            </a:r>
            <a:r>
              <a:rPr lang="en-US" sz="2200" i="1" dirty="0"/>
              <a:t>New Covenant</a:t>
            </a:r>
            <a:r>
              <a:rPr lang="en-US" sz="2200" dirty="0"/>
              <a:t>, which is reiterated both in Hebrews 8:8-12 and Hebrews 10:16-17</a:t>
            </a:r>
            <a:r>
              <a:rPr lang="en-US" sz="2000" dirty="0"/>
              <a:t>.</a:t>
            </a:r>
          </a:p>
        </p:txBody>
      </p:sp>
    </p:spTree>
    <p:extLst>
      <p:ext uri="{BB962C8B-B14F-4D97-AF65-F5344CB8AC3E}">
        <p14:creationId xmlns:p14="http://schemas.microsoft.com/office/powerpoint/2010/main" val="1243516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69EAA-3FE6-D44F-8A48-0B8BF2D5348E}"/>
              </a:ext>
            </a:extLst>
          </p:cNvPr>
          <p:cNvSpPr>
            <a:spLocks noGrp="1"/>
          </p:cNvSpPr>
          <p:nvPr>
            <p:ph type="title"/>
          </p:nvPr>
        </p:nvSpPr>
        <p:spPr/>
        <p:txBody>
          <a:bodyPr/>
          <a:lstStyle/>
          <a:p>
            <a:r>
              <a:rPr lang="en-US" dirty="0"/>
              <a:t>The Conditions</a:t>
            </a:r>
          </a:p>
        </p:txBody>
      </p:sp>
      <p:sp>
        <p:nvSpPr>
          <p:cNvPr id="3" name="Content Placeholder 2">
            <a:extLst>
              <a:ext uri="{FF2B5EF4-FFF2-40B4-BE49-F238E27FC236}">
                <a16:creationId xmlns:a16="http://schemas.microsoft.com/office/drawing/2014/main" id="{02705C42-C64D-5142-AB61-322F289410AD}"/>
              </a:ext>
            </a:extLst>
          </p:cNvPr>
          <p:cNvSpPr>
            <a:spLocks noGrp="1"/>
          </p:cNvSpPr>
          <p:nvPr>
            <p:ph idx="1"/>
          </p:nvPr>
        </p:nvSpPr>
        <p:spPr>
          <a:xfrm>
            <a:off x="152400" y="1600199"/>
            <a:ext cx="8839200" cy="4800601"/>
          </a:xfrm>
        </p:spPr>
        <p:txBody>
          <a:bodyPr>
            <a:normAutofit fontScale="92500"/>
          </a:bodyPr>
          <a:lstStyle/>
          <a:p>
            <a:r>
              <a:rPr lang="en-US" sz="2400" dirty="0"/>
              <a:t>In 2:13, Jeremiah summarizes, “For my people have committed two evils: (1) They have forsaken me, the fountain of living water (usefulness) (2) Hewed out cisterns, broken cisterns, that hold no water” (making them useless).   With this  imagery </a:t>
            </a:r>
            <a:r>
              <a:rPr lang="en-US" sz="2400" dirty="0" err="1"/>
              <a:t>Gode</a:t>
            </a:r>
            <a:r>
              <a:rPr lang="en-US" sz="2400" dirty="0"/>
              <a:t> drove home His point: they were "forsaking the fountain of living waters," and replacing God with "broken cisterns, that can hold no water." </a:t>
            </a:r>
          </a:p>
          <a:p>
            <a:pPr marL="1019556" lvl="2" indent="-342900">
              <a:buFont typeface="Wingdings" pitchFamily="2" charset="2"/>
              <a:buChar char="Ø"/>
            </a:pPr>
            <a:r>
              <a:rPr lang="en-US" dirty="0"/>
              <a:t>Surely no right-thinking person would turn away from a flowing fountain and walk downstream to build a leaky pit to hold the water.  But that is exactly what Israel did when they served Baal and Asherah instead of God, the fountain of living waters.  </a:t>
            </a:r>
          </a:p>
          <a:p>
            <a:pPr marL="1019556" lvl="2" indent="-342900">
              <a:buFont typeface="Wingdings" pitchFamily="2" charset="2"/>
              <a:buChar char="Ø"/>
            </a:pPr>
            <a:r>
              <a:rPr lang="en-US" dirty="0"/>
              <a:t>The leaky cisterns would not save them, only God could. In turning away from Him they were facing their own "harm"  ---  “do not go after other gods to your own harm” (Jeremiah 7:6, ESV).</a:t>
            </a:r>
          </a:p>
          <a:p>
            <a:pPr marL="633222" indent="-514350">
              <a:buFont typeface="+mj-lt"/>
              <a:buAutoNum type="arabicPeriod"/>
            </a:pPr>
            <a:endParaRPr lang="en-US" sz="2400" dirty="0"/>
          </a:p>
          <a:p>
            <a:pPr marL="633222" indent="-514350">
              <a:buFont typeface="+mj-lt"/>
              <a:buAutoNum type="arabicPeriod"/>
            </a:pPr>
            <a:endParaRPr lang="en-US" dirty="0"/>
          </a:p>
        </p:txBody>
      </p:sp>
    </p:spTree>
    <p:extLst>
      <p:ext uri="{BB962C8B-B14F-4D97-AF65-F5344CB8AC3E}">
        <p14:creationId xmlns:p14="http://schemas.microsoft.com/office/powerpoint/2010/main" val="2897781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69EAA-3FE6-D44F-8A48-0B8BF2D5348E}"/>
              </a:ext>
            </a:extLst>
          </p:cNvPr>
          <p:cNvSpPr>
            <a:spLocks noGrp="1"/>
          </p:cNvSpPr>
          <p:nvPr>
            <p:ph type="title"/>
          </p:nvPr>
        </p:nvSpPr>
        <p:spPr/>
        <p:txBody>
          <a:bodyPr/>
          <a:lstStyle/>
          <a:p>
            <a:r>
              <a:rPr lang="en-US" dirty="0"/>
              <a:t>The Conditions</a:t>
            </a:r>
          </a:p>
        </p:txBody>
      </p:sp>
      <p:sp>
        <p:nvSpPr>
          <p:cNvPr id="3" name="Content Placeholder 2">
            <a:extLst>
              <a:ext uri="{FF2B5EF4-FFF2-40B4-BE49-F238E27FC236}">
                <a16:creationId xmlns:a16="http://schemas.microsoft.com/office/drawing/2014/main" id="{02705C42-C64D-5142-AB61-322F289410AD}"/>
              </a:ext>
            </a:extLst>
          </p:cNvPr>
          <p:cNvSpPr>
            <a:spLocks noGrp="1"/>
          </p:cNvSpPr>
          <p:nvPr>
            <p:ph idx="1"/>
          </p:nvPr>
        </p:nvSpPr>
        <p:spPr>
          <a:xfrm>
            <a:off x="152400" y="1600199"/>
            <a:ext cx="8839200" cy="4800601"/>
          </a:xfrm>
        </p:spPr>
        <p:txBody>
          <a:bodyPr>
            <a:normAutofit/>
          </a:bodyPr>
          <a:lstStyle/>
          <a:p>
            <a:r>
              <a:rPr lang="en-US" sz="2400" dirty="0"/>
              <a:t>“Run to and </a:t>
            </a:r>
            <a:r>
              <a:rPr lang="en-US" sz="2400" dirty="0" err="1"/>
              <a:t>fro</a:t>
            </a:r>
            <a:r>
              <a:rPr lang="en-US" sz="2400" dirty="0"/>
              <a:t> through the streets of Jerusalem,  look and take note! Search her squares to see  if you can find a man, one who does justice and seeks truth, that I may pardon her. 2 Though they say, “As the Lord lives,” yet they swear falsely. 3 O Lord, do not your eyes look for truth? You have struck them down, but they felt no anguish; you have consumed them, but they refused to take correction. They have made their faces harder than rock; they have refused to repent…And when your people say, ‘Why has the Lord our God done all these things to us?’ you shall say to them, ‘As you have forsaken me and served foreign gods in your land, so you shall serve foreigners in a land that is not yours’” (Jer. 5:1-3, 19)</a:t>
            </a:r>
          </a:p>
          <a:p>
            <a:endParaRPr lang="en-US" sz="2400" dirty="0"/>
          </a:p>
          <a:p>
            <a:pPr marL="633222" indent="-514350">
              <a:buFont typeface="+mj-lt"/>
              <a:buAutoNum type="arabicPeriod"/>
            </a:pPr>
            <a:endParaRPr lang="en-US" sz="2400" dirty="0"/>
          </a:p>
          <a:p>
            <a:pPr marL="633222" indent="-514350">
              <a:buFont typeface="+mj-lt"/>
              <a:buAutoNum type="arabicPeriod"/>
            </a:pPr>
            <a:endParaRPr lang="en-US" dirty="0"/>
          </a:p>
        </p:txBody>
      </p:sp>
    </p:spTree>
    <p:extLst>
      <p:ext uri="{BB962C8B-B14F-4D97-AF65-F5344CB8AC3E}">
        <p14:creationId xmlns:p14="http://schemas.microsoft.com/office/powerpoint/2010/main" val="14223824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69EAA-3FE6-D44F-8A48-0B8BF2D5348E}"/>
              </a:ext>
            </a:extLst>
          </p:cNvPr>
          <p:cNvSpPr>
            <a:spLocks noGrp="1"/>
          </p:cNvSpPr>
          <p:nvPr>
            <p:ph type="title"/>
          </p:nvPr>
        </p:nvSpPr>
        <p:spPr/>
        <p:txBody>
          <a:bodyPr/>
          <a:lstStyle/>
          <a:p>
            <a:r>
              <a:rPr lang="en-US" dirty="0"/>
              <a:t>The Conditions</a:t>
            </a:r>
          </a:p>
        </p:txBody>
      </p:sp>
      <p:sp>
        <p:nvSpPr>
          <p:cNvPr id="3" name="Content Placeholder 2">
            <a:extLst>
              <a:ext uri="{FF2B5EF4-FFF2-40B4-BE49-F238E27FC236}">
                <a16:creationId xmlns:a16="http://schemas.microsoft.com/office/drawing/2014/main" id="{02705C42-C64D-5142-AB61-322F289410AD}"/>
              </a:ext>
            </a:extLst>
          </p:cNvPr>
          <p:cNvSpPr>
            <a:spLocks noGrp="1"/>
          </p:cNvSpPr>
          <p:nvPr>
            <p:ph idx="1"/>
          </p:nvPr>
        </p:nvSpPr>
        <p:spPr>
          <a:xfrm>
            <a:off x="152400" y="1600199"/>
            <a:ext cx="8839200" cy="4800601"/>
          </a:xfrm>
        </p:spPr>
        <p:txBody>
          <a:bodyPr>
            <a:normAutofit fontScale="92500"/>
          </a:bodyPr>
          <a:lstStyle/>
          <a:p>
            <a:r>
              <a:rPr lang="en-US" sz="2400" dirty="0"/>
              <a:t>“But this command I gave them: ‘Obey my voice, and I will be your God, and you shall be my people. And walk in all the way that I command you, that it may be well with you.’ 24 </a:t>
            </a:r>
            <a:r>
              <a:rPr lang="en-US" sz="2400" b="1" dirty="0"/>
              <a:t>But they did not obey or incline their ear, but walked in their own counsels and the stubbornness of their evil hearts, and went backward and not forward</a:t>
            </a:r>
            <a:r>
              <a:rPr lang="en-US" sz="2400" dirty="0"/>
              <a:t>” (7:23-24)</a:t>
            </a:r>
          </a:p>
          <a:p>
            <a:endParaRPr lang="en-US" sz="2400" dirty="0"/>
          </a:p>
          <a:p>
            <a:r>
              <a:rPr lang="en-US" sz="2400" dirty="0"/>
              <a:t>“They have healed the wound of my people lightly, saying, ‘Peace, peace,’ when there is no peace. 12 Were they ashamed when they committed abomination? No, they were not at all ashamed; they did not know how to blush. Therefore they shall fall among the fallen; when I punish them, they shall be overthrown, says the Lord…For the wound of the daughter of my people is my heart wounded; I mourn, and dismay has taken hold on me.” (8:11-12, 21).</a:t>
            </a:r>
          </a:p>
          <a:p>
            <a:endParaRPr lang="en-US" sz="2400" dirty="0"/>
          </a:p>
          <a:p>
            <a:endParaRPr lang="en-US" sz="2400" dirty="0"/>
          </a:p>
          <a:p>
            <a:endParaRPr lang="en-US" sz="2400" dirty="0"/>
          </a:p>
          <a:p>
            <a:endParaRPr lang="en-US" sz="2400" dirty="0"/>
          </a:p>
          <a:p>
            <a:pPr marL="633222" indent="-514350">
              <a:buFont typeface="+mj-lt"/>
              <a:buAutoNum type="arabicPeriod"/>
            </a:pPr>
            <a:endParaRPr lang="en-US" sz="2400" dirty="0"/>
          </a:p>
          <a:p>
            <a:pPr marL="633222" indent="-514350">
              <a:buFont typeface="+mj-lt"/>
              <a:buAutoNum type="arabicPeriod"/>
            </a:pPr>
            <a:endParaRPr lang="en-US" dirty="0"/>
          </a:p>
        </p:txBody>
      </p:sp>
    </p:spTree>
    <p:extLst>
      <p:ext uri="{BB962C8B-B14F-4D97-AF65-F5344CB8AC3E}">
        <p14:creationId xmlns:p14="http://schemas.microsoft.com/office/powerpoint/2010/main" val="1377373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2C4D3-73B0-CC40-BA04-F6201B37B6A8}"/>
              </a:ext>
            </a:extLst>
          </p:cNvPr>
          <p:cNvSpPr>
            <a:spLocks noGrp="1"/>
          </p:cNvSpPr>
          <p:nvPr>
            <p:ph type="title"/>
          </p:nvPr>
        </p:nvSpPr>
        <p:spPr/>
        <p:txBody>
          <a:bodyPr>
            <a:normAutofit fontScale="90000"/>
          </a:bodyPr>
          <a:lstStyle/>
          <a:p>
            <a:br>
              <a:rPr lang="en-US" sz="3600" dirty="0"/>
            </a:br>
            <a:br>
              <a:rPr lang="en-US" sz="3600" dirty="0"/>
            </a:br>
            <a:r>
              <a:rPr lang="en-US" sz="3600" dirty="0"/>
              <a:t>Jeremiah's objection and God's response (Jer. 1:6-10; 45:4).</a:t>
            </a:r>
            <a:br>
              <a:rPr lang="en-US" dirty="0"/>
            </a:br>
            <a:br>
              <a:rPr lang="en-US" dirty="0"/>
            </a:br>
            <a:endParaRPr lang="en-US" dirty="0"/>
          </a:p>
        </p:txBody>
      </p:sp>
      <p:sp>
        <p:nvSpPr>
          <p:cNvPr id="3" name="Content Placeholder 2">
            <a:extLst>
              <a:ext uri="{FF2B5EF4-FFF2-40B4-BE49-F238E27FC236}">
                <a16:creationId xmlns:a16="http://schemas.microsoft.com/office/drawing/2014/main" id="{6D1585E1-4952-5E43-A0E5-30A8A36947F4}"/>
              </a:ext>
            </a:extLst>
          </p:cNvPr>
          <p:cNvSpPr>
            <a:spLocks noGrp="1"/>
          </p:cNvSpPr>
          <p:nvPr>
            <p:ph idx="1"/>
          </p:nvPr>
        </p:nvSpPr>
        <p:spPr>
          <a:xfrm>
            <a:off x="152400" y="1600200"/>
            <a:ext cx="8763000" cy="5334000"/>
          </a:xfrm>
        </p:spPr>
        <p:txBody>
          <a:bodyPr>
            <a:normAutofit/>
          </a:bodyPr>
          <a:lstStyle/>
          <a:p>
            <a:pPr marL="118872" indent="0">
              <a:buNone/>
            </a:pPr>
            <a:r>
              <a:rPr lang="en-US" sz="2200" dirty="0"/>
              <a:t>“Then I said, “Ah, Lord God! Behold, </a:t>
            </a:r>
            <a:r>
              <a:rPr lang="en-US" sz="2200" b="1" dirty="0"/>
              <a:t>I do not know how to speak</a:t>
            </a:r>
            <a:r>
              <a:rPr lang="en-US" sz="2200" dirty="0"/>
              <a:t>, for </a:t>
            </a:r>
            <a:r>
              <a:rPr lang="en-US" sz="2200" b="1" dirty="0"/>
              <a:t>I am only a youth</a:t>
            </a:r>
            <a:r>
              <a:rPr lang="en-US" sz="2200" dirty="0"/>
              <a:t>.” 7 But the Lord said to me, “Do not say, ‘I am only a youth’; for to all to whom I send you, you shall go, and whatever  I command you, you shall speak.8 Do not be afraid of them, for I am with you to deliver you, declares the Lord.” 9 Then the Lord put out his hand and touched my mouth. And the Lord said to </a:t>
            </a:r>
            <a:r>
              <a:rPr lang="en-US" sz="2200" dirty="0" err="1"/>
              <a:t>me,“Behold</a:t>
            </a:r>
            <a:r>
              <a:rPr lang="en-US" sz="2200" dirty="0"/>
              <a:t>, I have put my words in your mouth. 10 See, I have set you this day over nations and over kingdoms, to pluck up and to break down, to destroy and to overthrow, to build and to plant.”</a:t>
            </a:r>
          </a:p>
          <a:p>
            <a:pPr marL="1277874" lvl="4" indent="-171450">
              <a:buFont typeface="Wingdings" pitchFamily="2" charset="2"/>
              <a:buChar char="v"/>
            </a:pPr>
            <a:r>
              <a:rPr lang="en-US" sz="2200" dirty="0"/>
              <a:t>Negatives - (1) </a:t>
            </a:r>
            <a:r>
              <a:rPr lang="en-US" sz="2200" i="1" dirty="0"/>
              <a:t>pluck up </a:t>
            </a:r>
            <a:r>
              <a:rPr lang="en-US" sz="2200" dirty="0"/>
              <a:t>(2) </a:t>
            </a:r>
            <a:r>
              <a:rPr lang="en-US" sz="2200" i="1" dirty="0"/>
              <a:t>break down </a:t>
            </a:r>
            <a:r>
              <a:rPr lang="en-US" sz="2200" dirty="0"/>
              <a:t>(3) </a:t>
            </a:r>
            <a:r>
              <a:rPr lang="en-US" sz="2200" i="1" dirty="0"/>
              <a:t>destroy</a:t>
            </a:r>
            <a:r>
              <a:rPr lang="en-US" sz="2200" dirty="0"/>
              <a:t> (4) </a:t>
            </a:r>
            <a:r>
              <a:rPr lang="en-US" sz="2200" i="1" dirty="0"/>
              <a:t>overthrow</a:t>
            </a:r>
          </a:p>
          <a:p>
            <a:pPr marL="1277874" lvl="4" indent="-171450">
              <a:buFont typeface="Wingdings" pitchFamily="2" charset="2"/>
              <a:buChar char="v"/>
            </a:pPr>
            <a:r>
              <a:rPr lang="en-US" sz="2200" dirty="0"/>
              <a:t>Positives - (1) </a:t>
            </a:r>
            <a:r>
              <a:rPr lang="en-US" sz="2200" i="1" dirty="0"/>
              <a:t>build up </a:t>
            </a:r>
            <a:r>
              <a:rPr lang="en-US" sz="2200" dirty="0"/>
              <a:t>(2) </a:t>
            </a:r>
            <a:r>
              <a:rPr lang="en-US" sz="2200" i="1" dirty="0"/>
              <a:t>plant</a:t>
            </a:r>
          </a:p>
          <a:p>
            <a:pPr marL="633222" indent="-514350">
              <a:buFont typeface="+mj-lt"/>
              <a:buAutoNum type="romanUcPeriod" startAt="4"/>
            </a:pPr>
            <a:endParaRPr lang="en-US" sz="2000" dirty="0"/>
          </a:p>
          <a:p>
            <a:pPr marL="690372" indent="-571500">
              <a:buFont typeface="+mj-lt"/>
              <a:buAutoNum type="romanUcPeriod" startAt="3"/>
            </a:pPr>
            <a:endParaRPr lang="en-US" sz="2400" dirty="0"/>
          </a:p>
          <a:p>
            <a:pPr marL="690372" indent="-571500">
              <a:buFont typeface="+mj-lt"/>
              <a:buAutoNum type="romanUcPeriod" startAt="3"/>
            </a:pPr>
            <a:endParaRPr lang="en-US" dirty="0"/>
          </a:p>
        </p:txBody>
      </p:sp>
      <p:sp>
        <p:nvSpPr>
          <p:cNvPr id="4" name="TextBox 3">
            <a:extLst>
              <a:ext uri="{FF2B5EF4-FFF2-40B4-BE49-F238E27FC236}">
                <a16:creationId xmlns:a16="http://schemas.microsoft.com/office/drawing/2014/main" id="{225B94CB-4413-0949-B442-22672C305A97}"/>
              </a:ext>
            </a:extLst>
          </p:cNvPr>
          <p:cNvSpPr txBox="1"/>
          <p:nvPr/>
        </p:nvSpPr>
        <p:spPr>
          <a:xfrm>
            <a:off x="457200" y="5715000"/>
            <a:ext cx="8229600" cy="1015663"/>
          </a:xfrm>
          <a:prstGeom prst="rect">
            <a:avLst/>
          </a:prstGeom>
          <a:noFill/>
          <a:ln w="76200">
            <a:solidFill>
              <a:srgbClr val="FFC000"/>
            </a:solidFill>
          </a:ln>
        </p:spPr>
        <p:txBody>
          <a:bodyPr wrap="square" rtlCol="0">
            <a:spAutoFit/>
          </a:bodyPr>
          <a:lstStyle/>
          <a:p>
            <a:r>
              <a:rPr lang="en-US" sz="2000" dirty="0"/>
              <a:t>“As Isaiah speaks of the salvation of the Lord, Ezekiel of the glory of the Lord, and Daniel of the kingdom of the Lord, so Jeremiah incessantly proclaims the Lord's judgment." (Feinberg)</a:t>
            </a:r>
          </a:p>
        </p:txBody>
      </p:sp>
    </p:spTree>
    <p:extLst>
      <p:ext uri="{BB962C8B-B14F-4D97-AF65-F5344CB8AC3E}">
        <p14:creationId xmlns:p14="http://schemas.microsoft.com/office/powerpoint/2010/main" val="1578844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DF25E-D0D6-C545-9A98-23AAE46F55E3}"/>
              </a:ext>
            </a:extLst>
          </p:cNvPr>
          <p:cNvSpPr>
            <a:spLocks noGrp="1"/>
          </p:cNvSpPr>
          <p:nvPr>
            <p:ph type="title"/>
          </p:nvPr>
        </p:nvSpPr>
        <p:spPr>
          <a:xfrm>
            <a:off x="533400" y="152400"/>
            <a:ext cx="8229600" cy="1252728"/>
          </a:xfrm>
        </p:spPr>
        <p:txBody>
          <a:bodyPr>
            <a:normAutofit fontScale="90000"/>
          </a:bodyPr>
          <a:lstStyle/>
          <a:p>
            <a:br>
              <a:rPr lang="en-US" sz="3600" dirty="0"/>
            </a:br>
            <a:r>
              <a:rPr lang="en-US" sz="3600" dirty="0"/>
              <a:t>Jeremiah's first lessons in his training as a prophet (1:11-16).</a:t>
            </a:r>
            <a:br>
              <a:rPr lang="en-US" dirty="0"/>
            </a:br>
            <a:endParaRPr lang="en-US" dirty="0"/>
          </a:p>
        </p:txBody>
      </p:sp>
      <p:sp>
        <p:nvSpPr>
          <p:cNvPr id="3" name="Content Placeholder 2">
            <a:extLst>
              <a:ext uri="{FF2B5EF4-FFF2-40B4-BE49-F238E27FC236}">
                <a16:creationId xmlns:a16="http://schemas.microsoft.com/office/drawing/2014/main" id="{80F4250A-9A45-6F47-B851-453CC8F022FC}"/>
              </a:ext>
            </a:extLst>
          </p:cNvPr>
          <p:cNvSpPr>
            <a:spLocks noGrp="1"/>
          </p:cNvSpPr>
          <p:nvPr>
            <p:ph idx="1"/>
          </p:nvPr>
        </p:nvSpPr>
        <p:spPr>
          <a:xfrm>
            <a:off x="152400" y="1600200"/>
            <a:ext cx="8839200" cy="4800601"/>
          </a:xfrm>
        </p:spPr>
        <p:txBody>
          <a:bodyPr>
            <a:normAutofit/>
          </a:bodyPr>
          <a:lstStyle/>
          <a:p>
            <a:pPr marL="576072" indent="-457200">
              <a:buFont typeface="+mj-lt"/>
              <a:buAutoNum type="arabicPeriod"/>
            </a:pPr>
            <a:r>
              <a:rPr lang="en-US" sz="2200" b="1" dirty="0"/>
              <a:t>Lesson 1</a:t>
            </a:r>
            <a:r>
              <a:rPr lang="en-US" sz="2200" dirty="0"/>
              <a:t>: “And the word of the Lord came to me, saying, “Jeremiah, </a:t>
            </a:r>
            <a:r>
              <a:rPr lang="en-US" sz="2200" b="1" dirty="0"/>
              <a:t>what do you see</a:t>
            </a:r>
            <a:r>
              <a:rPr lang="en-US" sz="2200" dirty="0"/>
              <a:t>?” And I said, “I see an almond branch.” 12 Then the Lord said to me, “You have seen well, for I am watching over my word to perform it” (1:11-12)</a:t>
            </a:r>
          </a:p>
          <a:p>
            <a:pPr lvl="1">
              <a:buFont typeface="Wingdings" pitchFamily="2" charset="2"/>
              <a:buChar char="Ø"/>
            </a:pPr>
            <a:r>
              <a:rPr lang="en-US" sz="2200" dirty="0"/>
              <a:t>The significance of the branch of an almond tree was important; the almond was well known as the first tree to bud in the spring. This indicated that God was ready to quickly fulfill His word, just as the almond tree seems ready to bud.</a:t>
            </a:r>
          </a:p>
          <a:p>
            <a:pPr marL="621792" indent="-457200">
              <a:buFont typeface="+mj-lt"/>
              <a:buAutoNum type="arabicPeriod"/>
            </a:pPr>
            <a:endParaRPr lang="en-US" sz="2400" dirty="0"/>
          </a:p>
        </p:txBody>
      </p:sp>
    </p:spTree>
    <p:extLst>
      <p:ext uri="{BB962C8B-B14F-4D97-AF65-F5344CB8AC3E}">
        <p14:creationId xmlns:p14="http://schemas.microsoft.com/office/powerpoint/2010/main" val="4083991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7610B-CC17-A74B-A642-984C7C0206C5}"/>
              </a:ext>
            </a:extLst>
          </p:cNvPr>
          <p:cNvSpPr>
            <a:spLocks noGrp="1"/>
          </p:cNvSpPr>
          <p:nvPr>
            <p:ph type="title"/>
          </p:nvPr>
        </p:nvSpPr>
        <p:spPr/>
        <p:txBody>
          <a:bodyPr>
            <a:normAutofit/>
          </a:bodyPr>
          <a:lstStyle/>
          <a:p>
            <a:r>
              <a:rPr lang="en-US" sz="3200" dirty="0"/>
              <a:t>Jeremiah's first lessons in his training as a prophet (1:11-19).</a:t>
            </a:r>
          </a:p>
        </p:txBody>
      </p:sp>
      <p:sp>
        <p:nvSpPr>
          <p:cNvPr id="3" name="Content Placeholder 2">
            <a:extLst>
              <a:ext uri="{FF2B5EF4-FFF2-40B4-BE49-F238E27FC236}">
                <a16:creationId xmlns:a16="http://schemas.microsoft.com/office/drawing/2014/main" id="{1BA4E1C5-29D2-F943-8F86-6CEFFFAC494B}"/>
              </a:ext>
            </a:extLst>
          </p:cNvPr>
          <p:cNvSpPr>
            <a:spLocks noGrp="1"/>
          </p:cNvSpPr>
          <p:nvPr>
            <p:ph idx="1"/>
          </p:nvPr>
        </p:nvSpPr>
        <p:spPr>
          <a:xfrm>
            <a:off x="152400" y="1600200"/>
            <a:ext cx="8839200" cy="5102352"/>
          </a:xfrm>
        </p:spPr>
        <p:txBody>
          <a:bodyPr>
            <a:normAutofit/>
          </a:bodyPr>
          <a:lstStyle/>
          <a:p>
            <a:pPr marL="576072" indent="-457200">
              <a:buFont typeface="+mj-lt"/>
              <a:buAutoNum type="arabicPeriod" startAt="2"/>
            </a:pPr>
            <a:r>
              <a:rPr lang="en-US" sz="2400" b="1" dirty="0"/>
              <a:t>Lesson 2 </a:t>
            </a:r>
            <a:r>
              <a:rPr lang="en-US" sz="2400" dirty="0"/>
              <a:t>(1:13-16): </a:t>
            </a:r>
            <a:r>
              <a:rPr lang="en-US" sz="2100" dirty="0"/>
              <a:t>“The word of the Lord came to me a second time, saying, “</a:t>
            </a:r>
            <a:r>
              <a:rPr lang="en-US" sz="2100" b="1" dirty="0"/>
              <a:t>What do you see</a:t>
            </a:r>
            <a:r>
              <a:rPr lang="en-US" sz="2100" dirty="0"/>
              <a:t>?” And I said, “I see a boiling pot, facing away from the north.” 14 Then the Lord said to me, “Out of the north disaster shall be let loose upon all the inhabitants of the land. 15 For behold, I am calling all the tribes of the kingdoms of the north, declares the Lord, and they shall come, and every one shall set his throne at the entrance of the gates of Jerusalem, against 	all its walls all around and against all the cities of Judah. 16 And I will declare my judgments against them, for all their evil in forsaking me. They have made offerings to other gods and worshiped the works of their own hands.”</a:t>
            </a:r>
          </a:p>
          <a:p>
            <a:pPr marL="118872" indent="0">
              <a:buNone/>
            </a:pPr>
            <a:r>
              <a:rPr lang="en-US" sz="2000" dirty="0"/>
              <a:t>	</a:t>
            </a:r>
          </a:p>
        </p:txBody>
      </p:sp>
      <p:sp>
        <p:nvSpPr>
          <p:cNvPr id="4" name="TextBox 3">
            <a:extLst>
              <a:ext uri="{FF2B5EF4-FFF2-40B4-BE49-F238E27FC236}">
                <a16:creationId xmlns:a16="http://schemas.microsoft.com/office/drawing/2014/main" id="{14913829-3E20-644B-A961-317D99170B29}"/>
              </a:ext>
            </a:extLst>
          </p:cNvPr>
          <p:cNvSpPr txBox="1"/>
          <p:nvPr/>
        </p:nvSpPr>
        <p:spPr>
          <a:xfrm>
            <a:off x="457200" y="5105400"/>
            <a:ext cx="8382000" cy="1347251"/>
          </a:xfrm>
          <a:prstGeom prst="rect">
            <a:avLst/>
          </a:prstGeom>
          <a:noFill/>
          <a:ln w="76200">
            <a:solidFill>
              <a:srgbClr val="FFC000"/>
            </a:solidFill>
          </a:ln>
        </p:spPr>
        <p:txBody>
          <a:bodyPr wrap="square" rtlCol="0">
            <a:spAutoFit/>
          </a:bodyPr>
          <a:lstStyle/>
          <a:p>
            <a:r>
              <a:rPr lang="en-US" sz="2000" dirty="0"/>
              <a:t>“The idea is of a boiling cauldron that will tip over with its opening facing south. This is a vivid picture of destruction and judgment pouring out upon Judah from the north: “Out of the north disaster shall be let loose upon all the inhabitants of the land” - Feinberg</a:t>
            </a:r>
          </a:p>
        </p:txBody>
      </p:sp>
    </p:spTree>
    <p:extLst>
      <p:ext uri="{BB962C8B-B14F-4D97-AF65-F5344CB8AC3E}">
        <p14:creationId xmlns:p14="http://schemas.microsoft.com/office/powerpoint/2010/main" val="2766900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9A635-2AB8-3B44-9816-806CF3A1EA68}"/>
              </a:ext>
            </a:extLst>
          </p:cNvPr>
          <p:cNvSpPr>
            <a:spLocks noGrp="1"/>
          </p:cNvSpPr>
          <p:nvPr>
            <p:ph type="title"/>
          </p:nvPr>
        </p:nvSpPr>
        <p:spPr/>
        <p:txBody>
          <a:bodyPr>
            <a:normAutofit/>
          </a:bodyPr>
          <a:lstStyle/>
          <a:p>
            <a:r>
              <a:rPr lang="en-US" sz="3200" dirty="0"/>
              <a:t>Jeremiah's first lessons in his training as a prophet (1:11-16).</a:t>
            </a:r>
          </a:p>
        </p:txBody>
      </p:sp>
      <p:sp>
        <p:nvSpPr>
          <p:cNvPr id="3" name="Content Placeholder 2">
            <a:extLst>
              <a:ext uri="{FF2B5EF4-FFF2-40B4-BE49-F238E27FC236}">
                <a16:creationId xmlns:a16="http://schemas.microsoft.com/office/drawing/2014/main" id="{04AE6AC1-8D5B-2247-AE03-C28DD55A4BC9}"/>
              </a:ext>
            </a:extLst>
          </p:cNvPr>
          <p:cNvSpPr>
            <a:spLocks noGrp="1"/>
          </p:cNvSpPr>
          <p:nvPr>
            <p:ph idx="1"/>
          </p:nvPr>
        </p:nvSpPr>
        <p:spPr>
          <a:xfrm>
            <a:off x="228600" y="1524000"/>
            <a:ext cx="8763000" cy="5178552"/>
          </a:xfrm>
        </p:spPr>
        <p:txBody>
          <a:bodyPr/>
          <a:lstStyle/>
          <a:p>
            <a:r>
              <a:rPr lang="en-US" sz="2200" b="1" dirty="0"/>
              <a:t>Lesson 3: </a:t>
            </a:r>
            <a:r>
              <a:rPr lang="en-US" sz="2200" dirty="0"/>
              <a:t>God commands Jeremiah to be steadfast in the face of coming opposition (1:17-19)</a:t>
            </a:r>
          </a:p>
          <a:p>
            <a:pPr marL="118872" indent="0">
              <a:buNone/>
            </a:pPr>
            <a:r>
              <a:rPr lang="en-US" sz="2400" dirty="0"/>
              <a:t>	</a:t>
            </a:r>
            <a:r>
              <a:rPr lang="en-US" sz="2100" dirty="0"/>
              <a:t>“But you, </a:t>
            </a:r>
            <a:r>
              <a:rPr lang="en-US" sz="2100" b="1" dirty="0"/>
              <a:t>dress yourself for work</a:t>
            </a:r>
            <a:r>
              <a:rPr lang="en-US" sz="2100" dirty="0"/>
              <a:t>; arise, and say to them everything </a:t>
            </a:r>
            <a:br>
              <a:rPr lang="en-US" sz="2100" dirty="0"/>
            </a:br>
            <a:r>
              <a:rPr lang="en-US" sz="2100" dirty="0"/>
              <a:t>	that I command you. </a:t>
            </a:r>
            <a:r>
              <a:rPr lang="en-US" sz="2100" b="1" dirty="0"/>
              <a:t>Do not be dismayed </a:t>
            </a:r>
            <a:r>
              <a:rPr lang="en-US" sz="2100" dirty="0"/>
              <a:t>by them, lest I dismay 	you before them. 18 And I, behold, I make you this day a fortified city, 	an iron pillar, 	and bronze walls, against the whole land, against the 	kings of Judah, its officials, its priests, and the people of the land. 19 	</a:t>
            </a:r>
            <a:r>
              <a:rPr lang="en-US" sz="2100" b="1" dirty="0"/>
              <a:t>They will fight against you, but they shall not prevail against you, 	for I am with you, declares the Lord, to deliver you</a:t>
            </a:r>
            <a:r>
              <a:rPr lang="en-US" sz="2100" dirty="0"/>
              <a:t>.”</a:t>
            </a:r>
          </a:p>
        </p:txBody>
      </p:sp>
      <p:sp>
        <p:nvSpPr>
          <p:cNvPr id="4" name="TextBox 3">
            <a:extLst>
              <a:ext uri="{FF2B5EF4-FFF2-40B4-BE49-F238E27FC236}">
                <a16:creationId xmlns:a16="http://schemas.microsoft.com/office/drawing/2014/main" id="{5E1064AE-F822-8E43-96CC-9E7535EB36B3}"/>
              </a:ext>
            </a:extLst>
          </p:cNvPr>
          <p:cNvSpPr txBox="1"/>
          <p:nvPr/>
        </p:nvSpPr>
        <p:spPr>
          <a:xfrm>
            <a:off x="633412" y="4876800"/>
            <a:ext cx="8077200" cy="1446550"/>
          </a:xfrm>
          <a:prstGeom prst="rect">
            <a:avLst/>
          </a:prstGeom>
          <a:noFill/>
          <a:ln w="76200">
            <a:solidFill>
              <a:srgbClr val="FFC000"/>
            </a:solidFill>
          </a:ln>
        </p:spPr>
        <p:txBody>
          <a:bodyPr wrap="square" rtlCol="0">
            <a:spAutoFit/>
          </a:bodyPr>
          <a:lstStyle/>
          <a:p>
            <a:r>
              <a:rPr lang="en-US" dirty="0"/>
              <a:t>"</a:t>
            </a:r>
            <a:r>
              <a:rPr lang="en-US" sz="2000" dirty="0"/>
              <a:t>To this thin-skinned young man, his description of terms of battlements and heavy metal might have seemed a wild exaggeration, but in fact it proved an understatement. He would hold out against all comers for over forty years, outdoing any fortress under siege." (</a:t>
            </a:r>
            <a:r>
              <a:rPr lang="en-US" sz="2000" dirty="0" err="1"/>
              <a:t>Kidner</a:t>
            </a:r>
            <a:r>
              <a:rPr lang="en-US" sz="2000" dirty="0"/>
              <a:t>)</a:t>
            </a:r>
          </a:p>
          <a:p>
            <a:endParaRPr lang="en-US" sz="800" dirty="0"/>
          </a:p>
        </p:txBody>
      </p:sp>
    </p:spTree>
    <p:extLst>
      <p:ext uri="{BB962C8B-B14F-4D97-AF65-F5344CB8AC3E}">
        <p14:creationId xmlns:p14="http://schemas.microsoft.com/office/powerpoint/2010/main" val="241759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69EAA-3FE6-D44F-8A48-0B8BF2D5348E}"/>
              </a:ext>
            </a:extLst>
          </p:cNvPr>
          <p:cNvSpPr>
            <a:spLocks noGrp="1"/>
          </p:cNvSpPr>
          <p:nvPr>
            <p:ph type="title"/>
          </p:nvPr>
        </p:nvSpPr>
        <p:spPr/>
        <p:txBody>
          <a:bodyPr/>
          <a:lstStyle/>
          <a:p>
            <a:r>
              <a:rPr lang="en-US" dirty="0"/>
              <a:t>The sign of hope - 31:21-34</a:t>
            </a:r>
          </a:p>
        </p:txBody>
      </p:sp>
      <p:sp>
        <p:nvSpPr>
          <p:cNvPr id="3" name="Content Placeholder 2">
            <a:extLst>
              <a:ext uri="{FF2B5EF4-FFF2-40B4-BE49-F238E27FC236}">
                <a16:creationId xmlns:a16="http://schemas.microsoft.com/office/drawing/2014/main" id="{02705C42-C64D-5142-AB61-322F289410AD}"/>
              </a:ext>
            </a:extLst>
          </p:cNvPr>
          <p:cNvSpPr>
            <a:spLocks noGrp="1"/>
          </p:cNvSpPr>
          <p:nvPr>
            <p:ph idx="1"/>
          </p:nvPr>
        </p:nvSpPr>
        <p:spPr>
          <a:xfrm>
            <a:off x="152400" y="1600199"/>
            <a:ext cx="8839200" cy="4800601"/>
          </a:xfrm>
        </p:spPr>
        <p:txBody>
          <a:bodyPr>
            <a:normAutofit lnSpcReduction="10000"/>
          </a:bodyPr>
          <a:lstStyle/>
          <a:p>
            <a:r>
              <a:rPr lang="en-US" sz="2400" dirty="0"/>
              <a:t>“Behold, the days are coming, declares the Lord, when I will make a new covenant with the house of Israel and the house of Judah, 32 not like the covenant that I made with their fathers on the day when I took them by the hand to bring them out of the land of Egypt, my covenant that they broke, though I was their husband, declares the Lord. 33 For this is the covenant that I will make with the house of Israel after those days, declares the Lord: I will put my law within them, and I will write it on their hearts. And I will be their God, and they shall be my people. 34 And no longer shall each one teach his neighbor and each his brother, saying, ‘Know the Lord,’ for they shall all know me, from the least of them to the greatest, declares the Lord. For I will forgive their iniquity, and I will remember their sin no more” (31:21-34)</a:t>
            </a:r>
          </a:p>
          <a:p>
            <a:endParaRPr lang="en-US" sz="2400" dirty="0"/>
          </a:p>
          <a:p>
            <a:endParaRPr lang="en-US" sz="2400" dirty="0"/>
          </a:p>
          <a:p>
            <a:endParaRPr lang="en-US" sz="2400" dirty="0"/>
          </a:p>
          <a:p>
            <a:endParaRPr lang="en-US" sz="2400" dirty="0"/>
          </a:p>
          <a:p>
            <a:pPr marL="633222" indent="-514350">
              <a:buFont typeface="+mj-lt"/>
              <a:buAutoNum type="arabicPeriod"/>
            </a:pPr>
            <a:endParaRPr lang="en-US" sz="2400" dirty="0"/>
          </a:p>
          <a:p>
            <a:pPr marL="633222" indent="-514350">
              <a:buFont typeface="+mj-lt"/>
              <a:buAutoNum type="arabicPeriod"/>
            </a:pPr>
            <a:endParaRPr lang="en-US" dirty="0"/>
          </a:p>
        </p:txBody>
      </p:sp>
    </p:spTree>
    <p:extLst>
      <p:ext uri="{BB962C8B-B14F-4D97-AF65-F5344CB8AC3E}">
        <p14:creationId xmlns:p14="http://schemas.microsoft.com/office/powerpoint/2010/main" val="7117962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B0329-3A5B-D945-A6CA-0CA42CA336CB}"/>
              </a:ext>
            </a:extLst>
          </p:cNvPr>
          <p:cNvSpPr>
            <a:spLocks noGrp="1"/>
          </p:cNvSpPr>
          <p:nvPr>
            <p:ph type="title"/>
          </p:nvPr>
        </p:nvSpPr>
        <p:spPr/>
        <p:txBody>
          <a:bodyPr>
            <a:normAutofit fontScale="90000"/>
          </a:bodyPr>
          <a:lstStyle/>
          <a:p>
            <a:r>
              <a:rPr lang="en-US" dirty="0"/>
              <a:t>The sign of hope - Chapters 32-33 </a:t>
            </a:r>
          </a:p>
        </p:txBody>
      </p:sp>
      <p:sp>
        <p:nvSpPr>
          <p:cNvPr id="3" name="Content Placeholder 2">
            <a:extLst>
              <a:ext uri="{FF2B5EF4-FFF2-40B4-BE49-F238E27FC236}">
                <a16:creationId xmlns:a16="http://schemas.microsoft.com/office/drawing/2014/main" id="{8E9966AB-5135-0740-A8AB-AEC9AD83F3C1}"/>
              </a:ext>
            </a:extLst>
          </p:cNvPr>
          <p:cNvSpPr>
            <a:spLocks noGrp="1"/>
          </p:cNvSpPr>
          <p:nvPr>
            <p:ph idx="1"/>
          </p:nvPr>
        </p:nvSpPr>
        <p:spPr>
          <a:xfrm>
            <a:off x="152400" y="1408177"/>
            <a:ext cx="8839200" cy="5484658"/>
          </a:xfrm>
        </p:spPr>
        <p:txBody>
          <a:bodyPr>
            <a:normAutofit/>
          </a:bodyPr>
          <a:lstStyle/>
          <a:p>
            <a:pPr marL="118872" indent="0">
              <a:buNone/>
            </a:pPr>
            <a:r>
              <a:rPr lang="en-US" sz="2200" dirty="0"/>
              <a:t>Nebuchadnezzar and his army were right outside the walls of Jerusalem. The city had been under siege for a considerable time and was very close to starvation and surrender. In the midst of this situation Jeremiah sang his great song of hope</a:t>
            </a:r>
            <a:r>
              <a:rPr lang="en-US" sz="2000" dirty="0"/>
              <a:t>.</a:t>
            </a:r>
          </a:p>
          <a:p>
            <a:pPr marL="411480" lvl="1" indent="0">
              <a:buNone/>
            </a:pPr>
            <a:r>
              <a:rPr lang="en-US" sz="2000" dirty="0"/>
              <a:t>“Jeremiah said, “The word of the Lord came to me: 7 Behold, </a:t>
            </a:r>
            <a:r>
              <a:rPr lang="en-US" sz="2000" dirty="0" err="1"/>
              <a:t>Hanamel</a:t>
            </a:r>
            <a:r>
              <a:rPr lang="en-US" sz="2000" dirty="0"/>
              <a:t> the son of Shallum your uncle will come to you and say, ‘Buy my field that is at </a:t>
            </a:r>
            <a:r>
              <a:rPr lang="en-US" sz="2000" dirty="0" err="1"/>
              <a:t>Anathoth</a:t>
            </a:r>
            <a:r>
              <a:rPr lang="en-US" sz="2000" dirty="0"/>
              <a:t>, for the right of redemption by purchase is yours.’ 8 Then </a:t>
            </a:r>
            <a:r>
              <a:rPr lang="en-US" sz="2000" dirty="0" err="1"/>
              <a:t>Hanamel</a:t>
            </a:r>
            <a:r>
              <a:rPr lang="en-US" sz="2000" dirty="0"/>
              <a:t> my cousin came to me in the court of the guard, in accordance with the word of the Lord, and said to me, ‘Buy my field that is at </a:t>
            </a:r>
            <a:r>
              <a:rPr lang="en-US" sz="2000" dirty="0" err="1"/>
              <a:t>Anathoth</a:t>
            </a:r>
            <a:r>
              <a:rPr lang="en-US" sz="2000" dirty="0"/>
              <a:t> in the land of Benjamin, for the right of possession and redemption is yours; buy it for yourself.’ Then I knew that this was the word of the Lord. 9 “And I bought the field at </a:t>
            </a:r>
            <a:r>
              <a:rPr lang="en-US" sz="2000" dirty="0" err="1"/>
              <a:t>Anathoth</a:t>
            </a:r>
            <a:r>
              <a:rPr lang="en-US" sz="2000" dirty="0"/>
              <a:t> from </a:t>
            </a:r>
            <a:r>
              <a:rPr lang="en-US" sz="2000" dirty="0" err="1"/>
              <a:t>Hanamel</a:t>
            </a:r>
            <a:r>
              <a:rPr lang="en-US" sz="2000" dirty="0"/>
              <a:t> my cousin, and weighed out the money to him, seventeen shekels of silver. 10 I signed the deed, sealed it, got witnesses, and weighed the money on scales…</a:t>
            </a:r>
            <a:r>
              <a:rPr lang="en-US" sz="2000" b="1" dirty="0"/>
              <a:t>Yet you, O Lord God, have said to me, “Buy the field for money and get witnesses</a:t>
            </a:r>
            <a:r>
              <a:rPr lang="en-US" sz="2000" dirty="0"/>
              <a:t>”—though the city is given into the hands of the Chaldeans.’”” (32:6-10, 25)</a:t>
            </a:r>
          </a:p>
          <a:p>
            <a:pPr marL="118872" indent="0">
              <a:buNone/>
            </a:pPr>
            <a:endParaRPr lang="en-US" sz="2000" dirty="0"/>
          </a:p>
          <a:p>
            <a:pPr marL="118872" indent="0">
              <a:buNone/>
            </a:pPr>
            <a:endParaRPr lang="en-US" sz="2000" dirty="0"/>
          </a:p>
          <a:p>
            <a:pPr marL="118872" indent="0">
              <a:buNone/>
            </a:pPr>
            <a:endParaRPr lang="en-US" sz="2200" dirty="0"/>
          </a:p>
          <a:p>
            <a:pPr marL="411480" lvl="1" indent="0">
              <a:buNone/>
            </a:pPr>
            <a:endParaRPr lang="en-US" sz="1800" dirty="0"/>
          </a:p>
        </p:txBody>
      </p:sp>
    </p:spTree>
    <p:extLst>
      <p:ext uri="{BB962C8B-B14F-4D97-AF65-F5344CB8AC3E}">
        <p14:creationId xmlns:p14="http://schemas.microsoft.com/office/powerpoint/2010/main" val="1928749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4294967295"/>
          </p:nvPr>
        </p:nvGraphicFramePr>
        <p:xfrm>
          <a:off x="0" y="0"/>
          <a:ext cx="9212267" cy="7011781"/>
        </p:xfrm>
        <a:graphic>
          <a:graphicData uri="http://schemas.openxmlformats.org/drawingml/2006/table">
            <a:tbl>
              <a:tblPr firstRow="1" bandRow="1">
                <a:tableStyleId>{073A0DAA-6AF3-43AB-8588-CEC1D06C72B9}</a:tableStyleId>
              </a:tblPr>
              <a:tblGrid>
                <a:gridCol w="2057400">
                  <a:extLst>
                    <a:ext uri="{9D8B030D-6E8A-4147-A177-3AD203B41FA5}">
                      <a16:colId xmlns:a16="http://schemas.microsoft.com/office/drawing/2014/main" val="20000"/>
                    </a:ext>
                  </a:extLst>
                </a:gridCol>
                <a:gridCol w="3106569">
                  <a:extLst>
                    <a:ext uri="{9D8B030D-6E8A-4147-A177-3AD203B41FA5}">
                      <a16:colId xmlns:a16="http://schemas.microsoft.com/office/drawing/2014/main" val="20001"/>
                    </a:ext>
                  </a:extLst>
                </a:gridCol>
                <a:gridCol w="2343923">
                  <a:extLst>
                    <a:ext uri="{9D8B030D-6E8A-4147-A177-3AD203B41FA5}">
                      <a16:colId xmlns:a16="http://schemas.microsoft.com/office/drawing/2014/main" val="20002"/>
                    </a:ext>
                  </a:extLst>
                </a:gridCol>
                <a:gridCol w="637574">
                  <a:extLst>
                    <a:ext uri="{9D8B030D-6E8A-4147-A177-3AD203B41FA5}">
                      <a16:colId xmlns:a16="http://schemas.microsoft.com/office/drawing/2014/main" val="20003"/>
                    </a:ext>
                  </a:extLst>
                </a:gridCol>
                <a:gridCol w="1066801">
                  <a:extLst>
                    <a:ext uri="{9D8B030D-6E8A-4147-A177-3AD203B41FA5}">
                      <a16:colId xmlns:a16="http://schemas.microsoft.com/office/drawing/2014/main" val="20004"/>
                    </a:ext>
                  </a:extLst>
                </a:gridCol>
              </a:tblGrid>
              <a:tr h="613493">
                <a:tc>
                  <a:txBody>
                    <a:bodyPr/>
                    <a:lstStyle/>
                    <a:p>
                      <a:pPr algn="ctr"/>
                      <a:r>
                        <a:rPr lang="en-US" sz="1400" dirty="0"/>
                        <a:t>Period</a:t>
                      </a:r>
                      <a:endParaRPr lang="en-US" sz="1400" dirty="0">
                        <a:latin typeface="Abadi MT Condensed Extra Bold" charset="0"/>
                        <a:ea typeface="Abadi MT Condensed Extra Bold" charset="0"/>
                        <a:cs typeface="Abadi MT Condensed Extra Bold" charset="0"/>
                      </a:endParaRPr>
                    </a:p>
                  </a:txBody>
                  <a:tcPr marL="68580" marR="68580" marT="34290" marB="34290"/>
                </a:tc>
                <a:tc>
                  <a:txBody>
                    <a:bodyPr/>
                    <a:lstStyle/>
                    <a:p>
                      <a:pPr algn="ctr"/>
                      <a:r>
                        <a:rPr lang="en-US" sz="1400" dirty="0"/>
                        <a:t>History Covered</a:t>
                      </a:r>
                    </a:p>
                  </a:txBody>
                  <a:tcPr marL="68580" marR="68580" marT="34290" marB="34290"/>
                </a:tc>
                <a:tc>
                  <a:txBody>
                    <a:bodyPr/>
                    <a:lstStyle/>
                    <a:p>
                      <a:pPr algn="ctr"/>
                      <a:r>
                        <a:rPr lang="en-US" sz="1400" dirty="0"/>
                        <a:t>Scriptures</a:t>
                      </a:r>
                    </a:p>
                  </a:txBody>
                  <a:tcPr marL="68580" marR="68580" marT="34290" marB="34290"/>
                </a:tc>
                <a:tc>
                  <a:txBody>
                    <a:bodyPr/>
                    <a:lstStyle/>
                    <a:p>
                      <a:pPr algn="ctr"/>
                      <a:r>
                        <a:rPr lang="en-US" sz="1400" dirty="0"/>
                        <a:t>Years</a:t>
                      </a:r>
                    </a:p>
                  </a:txBody>
                  <a:tcPr marL="68580" marR="68580" marT="34290" marB="34290"/>
                </a:tc>
                <a:tc>
                  <a:txBody>
                    <a:bodyPr/>
                    <a:lstStyle/>
                    <a:p>
                      <a:pPr algn="ctr"/>
                      <a:r>
                        <a:rPr lang="en-US" sz="1400" dirty="0"/>
                        <a:t>Principal </a:t>
                      </a:r>
                    </a:p>
                  </a:txBody>
                  <a:tcPr marL="68580" marR="68580" marT="34290" marB="34290"/>
                </a:tc>
                <a:extLst>
                  <a:ext uri="{0D108BD9-81ED-4DB2-BD59-A6C34878D82A}">
                    <a16:rowId xmlns:a16="http://schemas.microsoft.com/office/drawing/2014/main" val="10000"/>
                  </a:ext>
                </a:extLst>
              </a:tr>
              <a:tr h="363673">
                <a:tc>
                  <a:txBody>
                    <a:bodyPr/>
                    <a:lstStyle/>
                    <a:p>
                      <a:r>
                        <a:rPr lang="en-US" sz="1300" b="1" dirty="0"/>
                        <a:t>Antediluvian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Creation to</a:t>
                      </a:r>
                      <a:r>
                        <a:rPr lang="en-US" sz="1300" b="1" baseline="0" dirty="0"/>
                        <a:t> the Flood</a:t>
                      </a:r>
                      <a:endParaRPr lang="en-US" sz="1300" b="1" dirty="0"/>
                    </a:p>
                  </a:txBody>
                  <a:tcPr marL="68580" marR="68580" marT="34290" marB="34290">
                    <a:solidFill>
                      <a:schemeClr val="bg2"/>
                    </a:solidFill>
                  </a:tcPr>
                </a:tc>
                <a:tc>
                  <a:txBody>
                    <a:bodyPr/>
                    <a:lstStyle/>
                    <a:p>
                      <a:r>
                        <a:rPr lang="en-US" sz="1300" b="1" dirty="0"/>
                        <a:t>Gen. 1-7</a:t>
                      </a:r>
                    </a:p>
                  </a:txBody>
                  <a:tcPr marL="68580" marR="68580" marT="34290" marB="34290">
                    <a:solidFill>
                      <a:schemeClr val="bg2"/>
                    </a:solidFill>
                  </a:tcPr>
                </a:tc>
                <a:tc>
                  <a:txBody>
                    <a:bodyPr/>
                    <a:lstStyle/>
                    <a:p>
                      <a:pPr algn="ctr"/>
                      <a:r>
                        <a:rPr lang="en-US" sz="1300" b="1" dirty="0"/>
                        <a:t>1656</a:t>
                      </a:r>
                    </a:p>
                  </a:txBody>
                  <a:tcPr marL="68580" marR="68580" marT="34290" marB="34290">
                    <a:solidFill>
                      <a:schemeClr val="bg2"/>
                    </a:solidFill>
                  </a:tcPr>
                </a:tc>
                <a:tc>
                  <a:txBody>
                    <a:bodyPr/>
                    <a:lstStyle/>
                    <a:p>
                      <a:r>
                        <a:rPr lang="en-US" sz="1300" b="1" dirty="0"/>
                        <a:t>Adam</a:t>
                      </a:r>
                    </a:p>
                  </a:txBody>
                  <a:tcPr marL="68580" marR="68580" marT="34290" marB="34290">
                    <a:solidFill>
                      <a:schemeClr val="bg2"/>
                    </a:solidFill>
                  </a:tcPr>
                </a:tc>
                <a:extLst>
                  <a:ext uri="{0D108BD9-81ED-4DB2-BD59-A6C34878D82A}">
                    <a16:rowId xmlns:a16="http://schemas.microsoft.com/office/drawing/2014/main" val="10001"/>
                  </a:ext>
                </a:extLst>
              </a:tr>
              <a:tr h="363673">
                <a:tc>
                  <a:txBody>
                    <a:bodyPr/>
                    <a:lstStyle/>
                    <a:p>
                      <a:r>
                        <a:rPr lang="en-US" sz="1300" b="1" dirty="0"/>
                        <a:t>Postdiluvian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flood</a:t>
                      </a:r>
                      <a:r>
                        <a:rPr lang="en-US" sz="1300" b="1" baseline="0" dirty="0"/>
                        <a:t> to call of Abraham</a:t>
                      </a:r>
                      <a:endParaRPr lang="en-US" sz="1300" b="1" dirty="0"/>
                    </a:p>
                  </a:txBody>
                  <a:tcPr marL="68580" marR="68580" marT="34290" marB="34290">
                    <a:solidFill>
                      <a:schemeClr val="bg2"/>
                    </a:solidFill>
                  </a:tcPr>
                </a:tc>
                <a:tc>
                  <a:txBody>
                    <a:bodyPr/>
                    <a:lstStyle/>
                    <a:p>
                      <a:r>
                        <a:rPr lang="en-US" sz="1300" b="1" dirty="0"/>
                        <a:t>Gen. 8-!1</a:t>
                      </a:r>
                    </a:p>
                  </a:txBody>
                  <a:tcPr marL="68580" marR="68580" marT="34290" marB="34290">
                    <a:solidFill>
                      <a:schemeClr val="bg2"/>
                    </a:solidFill>
                  </a:tcPr>
                </a:tc>
                <a:tc>
                  <a:txBody>
                    <a:bodyPr/>
                    <a:lstStyle/>
                    <a:p>
                      <a:pPr algn="ctr"/>
                      <a:r>
                        <a:rPr lang="en-US" sz="1300" b="1" dirty="0"/>
                        <a:t>427</a:t>
                      </a:r>
                    </a:p>
                  </a:txBody>
                  <a:tcPr marL="68580" marR="68580" marT="34290" marB="34290">
                    <a:solidFill>
                      <a:schemeClr val="bg2"/>
                    </a:solidFill>
                  </a:tcPr>
                </a:tc>
                <a:tc>
                  <a:txBody>
                    <a:bodyPr/>
                    <a:lstStyle/>
                    <a:p>
                      <a:r>
                        <a:rPr lang="en-US" sz="1300" b="1" dirty="0"/>
                        <a:t>Noah</a:t>
                      </a:r>
                    </a:p>
                  </a:txBody>
                  <a:tcPr marL="68580" marR="68580" marT="34290" marB="34290">
                    <a:solidFill>
                      <a:schemeClr val="bg2"/>
                    </a:solidFill>
                  </a:tcPr>
                </a:tc>
                <a:extLst>
                  <a:ext uri="{0D108BD9-81ED-4DB2-BD59-A6C34878D82A}">
                    <a16:rowId xmlns:a16="http://schemas.microsoft.com/office/drawing/2014/main" val="10002"/>
                  </a:ext>
                </a:extLst>
              </a:tr>
              <a:tr h="498817">
                <a:tc>
                  <a:txBody>
                    <a:bodyPr/>
                    <a:lstStyle/>
                    <a:p>
                      <a:r>
                        <a:rPr lang="en-US" sz="1300" b="1" dirty="0"/>
                        <a:t>Patriarchal</a:t>
                      </a:r>
                      <a:r>
                        <a:rPr lang="en-US" sz="1300" b="1" baseline="0" dirty="0"/>
                        <a:t> </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call of</a:t>
                      </a:r>
                      <a:r>
                        <a:rPr lang="en-US" sz="1300" b="1" baseline="0" dirty="0"/>
                        <a:t> Abraham to Egyptian Bondage </a:t>
                      </a:r>
                      <a:endParaRPr lang="en-US" sz="1300" b="1" dirty="0"/>
                    </a:p>
                  </a:txBody>
                  <a:tcPr marL="68580" marR="68580" marT="34290" marB="34290">
                    <a:solidFill>
                      <a:schemeClr val="bg2"/>
                    </a:solidFill>
                  </a:tcPr>
                </a:tc>
                <a:tc>
                  <a:txBody>
                    <a:bodyPr/>
                    <a:lstStyle/>
                    <a:p>
                      <a:r>
                        <a:rPr lang="en-US" sz="1300" b="1" dirty="0"/>
                        <a:t>Gen. 12-45</a:t>
                      </a:r>
                    </a:p>
                  </a:txBody>
                  <a:tcPr marL="68580" marR="68580" marT="34290" marB="34290">
                    <a:solidFill>
                      <a:schemeClr val="bg2"/>
                    </a:solidFill>
                  </a:tcPr>
                </a:tc>
                <a:tc>
                  <a:txBody>
                    <a:bodyPr/>
                    <a:lstStyle/>
                    <a:p>
                      <a:pPr algn="ctr"/>
                      <a:r>
                        <a:rPr lang="en-US" sz="1300" b="1" dirty="0"/>
                        <a:t>215</a:t>
                      </a:r>
                    </a:p>
                  </a:txBody>
                  <a:tcPr marL="68580" marR="68580" marT="34290" marB="34290">
                    <a:solidFill>
                      <a:schemeClr val="bg2"/>
                    </a:solidFill>
                  </a:tcPr>
                </a:tc>
                <a:tc>
                  <a:txBody>
                    <a:bodyPr/>
                    <a:lstStyle/>
                    <a:p>
                      <a:r>
                        <a:rPr lang="en-US" sz="1300" b="1" dirty="0"/>
                        <a:t>Abraham</a:t>
                      </a:r>
                    </a:p>
                  </a:txBody>
                  <a:tcPr marL="68580" marR="68580" marT="34290" marB="34290">
                    <a:solidFill>
                      <a:schemeClr val="bg2"/>
                    </a:solidFill>
                  </a:tcPr>
                </a:tc>
                <a:extLst>
                  <a:ext uri="{0D108BD9-81ED-4DB2-BD59-A6C34878D82A}">
                    <a16:rowId xmlns:a16="http://schemas.microsoft.com/office/drawing/2014/main" val="10003"/>
                  </a:ext>
                </a:extLst>
              </a:tr>
              <a:tr h="363673">
                <a:tc>
                  <a:txBody>
                    <a:bodyPr/>
                    <a:lstStyle/>
                    <a:p>
                      <a:r>
                        <a:rPr lang="en-US" sz="1300" b="1" dirty="0"/>
                        <a:t>Egyptian Bondage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Egyptian Bondage to the Exodus</a:t>
                      </a:r>
                      <a:endParaRPr lang="en-US" sz="1300" b="1" dirty="0"/>
                    </a:p>
                  </a:txBody>
                  <a:tcPr marL="68580" marR="68580" marT="34290" marB="34290">
                    <a:solidFill>
                      <a:schemeClr val="bg2"/>
                    </a:solidFill>
                  </a:tcPr>
                </a:tc>
                <a:tc>
                  <a:txBody>
                    <a:bodyPr/>
                    <a:lstStyle/>
                    <a:p>
                      <a:r>
                        <a:rPr lang="en-US" sz="1300" b="1" dirty="0"/>
                        <a:t>Gen.</a:t>
                      </a:r>
                      <a:r>
                        <a:rPr lang="en-US" sz="1300" b="1" baseline="0" dirty="0"/>
                        <a:t> 46-Ex. 11</a:t>
                      </a:r>
                      <a:endParaRPr lang="en-US" sz="1300" b="1" dirty="0"/>
                    </a:p>
                  </a:txBody>
                  <a:tcPr marL="68580" marR="68580" marT="34290" marB="34290">
                    <a:solidFill>
                      <a:schemeClr val="bg2"/>
                    </a:solidFill>
                  </a:tcPr>
                </a:tc>
                <a:tc>
                  <a:txBody>
                    <a:bodyPr/>
                    <a:lstStyle/>
                    <a:p>
                      <a:pPr algn="ctr"/>
                      <a:r>
                        <a:rPr lang="en-US" sz="1300" b="1" dirty="0"/>
                        <a:t>215</a:t>
                      </a:r>
                    </a:p>
                  </a:txBody>
                  <a:tcPr marL="68580" marR="68580" marT="34290" marB="34290">
                    <a:solidFill>
                      <a:schemeClr val="bg2"/>
                    </a:solidFill>
                  </a:tcPr>
                </a:tc>
                <a:tc>
                  <a:txBody>
                    <a:bodyPr/>
                    <a:lstStyle/>
                    <a:p>
                      <a:r>
                        <a:rPr lang="en-US" sz="1300" b="1" dirty="0"/>
                        <a:t>Joseph</a:t>
                      </a:r>
                    </a:p>
                  </a:txBody>
                  <a:tcPr marL="68580" marR="68580" marT="34290" marB="34290">
                    <a:solidFill>
                      <a:schemeClr val="bg2"/>
                    </a:solidFill>
                  </a:tcPr>
                </a:tc>
                <a:extLst>
                  <a:ext uri="{0D108BD9-81ED-4DB2-BD59-A6C34878D82A}">
                    <a16:rowId xmlns:a16="http://schemas.microsoft.com/office/drawing/2014/main" val="10004"/>
                  </a:ext>
                </a:extLst>
              </a:tr>
              <a:tr h="531526">
                <a:tc>
                  <a:txBody>
                    <a:bodyPr/>
                    <a:lstStyle/>
                    <a:p>
                      <a:r>
                        <a:rPr lang="en-US" sz="1400" b="1" dirty="0"/>
                        <a:t>Wilderness Wanderings</a:t>
                      </a:r>
                      <a:endParaRPr lang="en-US" sz="14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400" b="1" dirty="0"/>
                        <a:t>From Exodus to crossing of the Jordan</a:t>
                      </a:r>
                    </a:p>
                  </a:txBody>
                  <a:tcPr marL="68580" marR="68580" marT="34290" marB="34290">
                    <a:solidFill>
                      <a:schemeClr val="bg2"/>
                    </a:solidFill>
                  </a:tcPr>
                </a:tc>
                <a:tc>
                  <a:txBody>
                    <a:bodyPr/>
                    <a:lstStyle/>
                    <a:p>
                      <a:r>
                        <a:rPr lang="en-US" sz="1400" b="1" dirty="0"/>
                        <a:t>Ex.</a:t>
                      </a:r>
                      <a:r>
                        <a:rPr lang="en-US" sz="1400" b="1" baseline="0" dirty="0"/>
                        <a:t> 12-Deut. 34</a:t>
                      </a:r>
                      <a:endParaRPr lang="en-US" sz="1400" b="1" dirty="0"/>
                    </a:p>
                  </a:txBody>
                  <a:tcPr marL="68580" marR="68580" marT="34290" marB="34290">
                    <a:solidFill>
                      <a:schemeClr val="bg2"/>
                    </a:solidFill>
                  </a:tcPr>
                </a:tc>
                <a:tc>
                  <a:txBody>
                    <a:bodyPr/>
                    <a:lstStyle/>
                    <a:p>
                      <a:pPr algn="ctr"/>
                      <a:r>
                        <a:rPr lang="en-US" sz="1400" b="1" dirty="0"/>
                        <a:t>40</a:t>
                      </a:r>
                    </a:p>
                  </a:txBody>
                  <a:tcPr marL="68580" marR="68580" marT="34290" marB="34290">
                    <a:solidFill>
                      <a:schemeClr val="bg2"/>
                    </a:solidFill>
                  </a:tcPr>
                </a:tc>
                <a:tc>
                  <a:txBody>
                    <a:bodyPr/>
                    <a:lstStyle/>
                    <a:p>
                      <a:r>
                        <a:rPr lang="en-US" sz="1400" b="1" dirty="0"/>
                        <a:t>Moses</a:t>
                      </a:r>
                    </a:p>
                  </a:txBody>
                  <a:tcPr marL="68580" marR="68580" marT="34290" marB="34290">
                    <a:solidFill>
                      <a:schemeClr val="bg2"/>
                    </a:solidFill>
                  </a:tcPr>
                </a:tc>
                <a:extLst>
                  <a:ext uri="{0D108BD9-81ED-4DB2-BD59-A6C34878D82A}">
                    <a16:rowId xmlns:a16="http://schemas.microsoft.com/office/drawing/2014/main" val="10005"/>
                  </a:ext>
                </a:extLst>
              </a:tr>
              <a:tr h="363673">
                <a:tc>
                  <a:txBody>
                    <a:bodyPr/>
                    <a:lstStyle/>
                    <a:p>
                      <a:r>
                        <a:rPr lang="en-US" sz="1300" b="1" dirty="0"/>
                        <a:t>Conquest of Canaan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crossing of Jordan</a:t>
                      </a:r>
                      <a:r>
                        <a:rPr lang="en-US" sz="1300" b="1" baseline="0" dirty="0"/>
                        <a:t> to Joshua’s death</a:t>
                      </a:r>
                      <a:endParaRPr lang="en-US" sz="1300" b="1" dirty="0"/>
                    </a:p>
                  </a:txBody>
                  <a:tcPr marL="68580" marR="68580" marT="34290" marB="34290">
                    <a:solidFill>
                      <a:schemeClr val="bg2"/>
                    </a:solidFill>
                  </a:tcPr>
                </a:tc>
                <a:tc>
                  <a:txBody>
                    <a:bodyPr/>
                    <a:lstStyle/>
                    <a:p>
                      <a:r>
                        <a:rPr lang="en-US" sz="1300" b="1" dirty="0"/>
                        <a:t>Josh. 1-24</a:t>
                      </a:r>
                    </a:p>
                  </a:txBody>
                  <a:tcPr marL="68580" marR="68580" marT="34290" marB="34290">
                    <a:solidFill>
                      <a:schemeClr val="bg2"/>
                    </a:solidFill>
                  </a:tcPr>
                </a:tc>
                <a:tc>
                  <a:txBody>
                    <a:bodyPr/>
                    <a:lstStyle/>
                    <a:p>
                      <a:pPr algn="ctr"/>
                      <a:r>
                        <a:rPr lang="en-US" sz="1300" b="1" dirty="0"/>
                        <a:t>51</a:t>
                      </a:r>
                    </a:p>
                  </a:txBody>
                  <a:tcPr marL="68580" marR="68580" marT="34290" marB="34290">
                    <a:solidFill>
                      <a:schemeClr val="bg2"/>
                    </a:solidFill>
                  </a:tcPr>
                </a:tc>
                <a:tc>
                  <a:txBody>
                    <a:bodyPr/>
                    <a:lstStyle/>
                    <a:p>
                      <a:r>
                        <a:rPr lang="en-US" sz="1300" b="1" dirty="0"/>
                        <a:t>Joshua</a:t>
                      </a:r>
                    </a:p>
                  </a:txBody>
                  <a:tcPr marL="68580" marR="68580" marT="34290" marB="34290">
                    <a:solidFill>
                      <a:schemeClr val="bg2"/>
                    </a:solidFill>
                  </a:tcPr>
                </a:tc>
                <a:extLst>
                  <a:ext uri="{0D108BD9-81ED-4DB2-BD59-A6C34878D82A}">
                    <a16:rowId xmlns:a16="http://schemas.microsoft.com/office/drawing/2014/main" val="10006"/>
                  </a:ext>
                </a:extLst>
              </a:tr>
              <a:tr h="363673">
                <a:tc>
                  <a:txBody>
                    <a:bodyPr/>
                    <a:lstStyle/>
                    <a:p>
                      <a:r>
                        <a:rPr lang="en-US" sz="1300" b="1" dirty="0"/>
                        <a:t>Judges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Joshua to King Saul</a:t>
                      </a:r>
                    </a:p>
                  </a:txBody>
                  <a:tcPr marL="68580" marR="68580" marT="34290" marB="34290">
                    <a:solidFill>
                      <a:schemeClr val="bg2"/>
                    </a:solidFill>
                  </a:tcPr>
                </a:tc>
                <a:tc>
                  <a:txBody>
                    <a:bodyPr/>
                    <a:lstStyle/>
                    <a:p>
                      <a:r>
                        <a:rPr lang="en-US" sz="1300" b="1" dirty="0"/>
                        <a:t>Ju,</a:t>
                      </a:r>
                      <a:r>
                        <a:rPr lang="en-US" sz="1300" b="1" baseline="0" dirty="0"/>
                        <a:t> Ruth, 1 Sa. 1-9</a:t>
                      </a:r>
                      <a:endParaRPr lang="en-US" sz="1300" b="1" dirty="0"/>
                    </a:p>
                  </a:txBody>
                  <a:tcPr marL="68580" marR="68580" marT="34290" marB="34290">
                    <a:solidFill>
                      <a:schemeClr val="bg2"/>
                    </a:solidFill>
                  </a:tcPr>
                </a:tc>
                <a:tc>
                  <a:txBody>
                    <a:bodyPr/>
                    <a:lstStyle/>
                    <a:p>
                      <a:pPr algn="ctr"/>
                      <a:r>
                        <a:rPr lang="en-US" sz="1300" b="1" dirty="0"/>
                        <a:t>305</a:t>
                      </a:r>
                    </a:p>
                  </a:txBody>
                  <a:tcPr marL="68580" marR="68580" marT="34290" marB="34290">
                    <a:solidFill>
                      <a:schemeClr val="bg2"/>
                    </a:solidFill>
                  </a:tcPr>
                </a:tc>
                <a:tc>
                  <a:txBody>
                    <a:bodyPr/>
                    <a:lstStyle/>
                    <a:p>
                      <a:r>
                        <a:rPr lang="en-US" sz="1300" b="1" dirty="0"/>
                        <a:t>Samuel</a:t>
                      </a:r>
                    </a:p>
                  </a:txBody>
                  <a:tcPr marL="68580" marR="68580" marT="34290" marB="34290">
                    <a:solidFill>
                      <a:schemeClr val="bg2"/>
                    </a:solidFill>
                  </a:tcPr>
                </a:tc>
                <a:extLst>
                  <a:ext uri="{0D108BD9-81ED-4DB2-BD59-A6C34878D82A}">
                    <a16:rowId xmlns:a16="http://schemas.microsoft.com/office/drawing/2014/main" val="10007"/>
                  </a:ext>
                </a:extLst>
              </a:tr>
              <a:tr h="576399">
                <a:tc>
                  <a:txBody>
                    <a:bodyPr/>
                    <a:lstStyle/>
                    <a:p>
                      <a:r>
                        <a:rPr lang="en-US" sz="1300" b="1" dirty="0"/>
                        <a:t>The United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lumMod val="90000"/>
                      </a:schemeClr>
                    </a:solidFill>
                  </a:tcPr>
                </a:tc>
                <a:tc>
                  <a:txBody>
                    <a:bodyPr/>
                    <a:lstStyle/>
                    <a:p>
                      <a:r>
                        <a:rPr lang="en-US" sz="1300" b="1" dirty="0"/>
                        <a:t>From</a:t>
                      </a:r>
                      <a:r>
                        <a:rPr lang="en-US" sz="1300" b="1" baseline="0" dirty="0"/>
                        <a:t> origin of kingdom to its division</a:t>
                      </a:r>
                      <a:endParaRPr lang="en-US" sz="1300" b="1" dirty="0"/>
                    </a:p>
                  </a:txBody>
                  <a:tcPr marL="68580" marR="68580" marT="34290" marB="34290">
                    <a:solidFill>
                      <a:schemeClr val="bg2">
                        <a:lumMod val="90000"/>
                      </a:schemeClr>
                    </a:solidFill>
                  </a:tcPr>
                </a:tc>
                <a:tc>
                  <a:txBody>
                    <a:bodyPr/>
                    <a:lstStyle/>
                    <a:p>
                      <a:r>
                        <a:rPr lang="en-US" sz="1300" b="1" dirty="0"/>
                        <a:t>1 Sa. 9-1 Ki. 11; 1 Chr. 10, 2 Chr. 9</a:t>
                      </a:r>
                    </a:p>
                  </a:txBody>
                  <a:tcPr marL="68580" marR="68580" marT="34290" marB="34290">
                    <a:solidFill>
                      <a:schemeClr val="bg2">
                        <a:lumMod val="90000"/>
                      </a:schemeClr>
                    </a:solidFill>
                  </a:tcPr>
                </a:tc>
                <a:tc>
                  <a:txBody>
                    <a:bodyPr/>
                    <a:lstStyle/>
                    <a:p>
                      <a:pPr algn="ctr"/>
                      <a:r>
                        <a:rPr lang="en-US" sz="1300" b="1" dirty="0"/>
                        <a:t>120</a:t>
                      </a:r>
                    </a:p>
                  </a:txBody>
                  <a:tcPr marL="68580" marR="68580" marT="34290" marB="34290">
                    <a:solidFill>
                      <a:schemeClr val="bg2">
                        <a:lumMod val="90000"/>
                      </a:schemeClr>
                    </a:solidFill>
                  </a:tcPr>
                </a:tc>
                <a:tc>
                  <a:txBody>
                    <a:bodyPr/>
                    <a:lstStyle/>
                    <a:p>
                      <a:r>
                        <a:rPr lang="en-US" sz="1300" b="1" dirty="0"/>
                        <a:t>David</a:t>
                      </a:r>
                    </a:p>
                  </a:txBody>
                  <a:tcPr marL="68580" marR="68580" marT="34290" marB="34290">
                    <a:solidFill>
                      <a:schemeClr val="bg2">
                        <a:lumMod val="90000"/>
                      </a:schemeClr>
                    </a:solidFill>
                  </a:tcPr>
                </a:tc>
                <a:extLst>
                  <a:ext uri="{0D108BD9-81ED-4DB2-BD59-A6C34878D82A}">
                    <a16:rowId xmlns:a16="http://schemas.microsoft.com/office/drawing/2014/main" val="10008"/>
                  </a:ext>
                </a:extLst>
              </a:tr>
              <a:tr h="385499">
                <a:tc>
                  <a:txBody>
                    <a:bodyPr/>
                    <a:lstStyle/>
                    <a:p>
                      <a:r>
                        <a:rPr lang="en-US" sz="1300" b="1" dirty="0"/>
                        <a:t>The Divided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lumMod val="90000"/>
                      </a:schemeClr>
                    </a:solidFill>
                  </a:tcPr>
                </a:tc>
                <a:tc>
                  <a:txBody>
                    <a:bodyPr/>
                    <a:lstStyle/>
                    <a:p>
                      <a:r>
                        <a:rPr lang="en-US" sz="1300" b="1" dirty="0"/>
                        <a:t>From</a:t>
                      </a:r>
                      <a:r>
                        <a:rPr lang="en-US" sz="1300" b="1" baseline="0" dirty="0"/>
                        <a:t> the division to the fall of Israel</a:t>
                      </a:r>
                      <a:endParaRPr lang="en-US" sz="1300" b="1" dirty="0"/>
                    </a:p>
                  </a:txBody>
                  <a:tcPr marL="68580" marR="68580" marT="34290" marB="34290">
                    <a:solidFill>
                      <a:schemeClr val="bg2">
                        <a:lumMod val="90000"/>
                      </a:schemeClr>
                    </a:solidFill>
                  </a:tcPr>
                </a:tc>
                <a:tc>
                  <a:txBody>
                    <a:bodyPr/>
                    <a:lstStyle/>
                    <a:p>
                      <a:r>
                        <a:rPr lang="en-US" sz="1300" b="1" dirty="0"/>
                        <a:t>1 Ki. 12-2 Ki. 20; 2 Chr. 10-32</a:t>
                      </a:r>
                    </a:p>
                  </a:txBody>
                  <a:tcPr marL="68580" marR="68580" marT="34290" marB="34290">
                    <a:solidFill>
                      <a:schemeClr val="bg2">
                        <a:lumMod val="90000"/>
                      </a:schemeClr>
                    </a:solidFill>
                  </a:tcPr>
                </a:tc>
                <a:tc>
                  <a:txBody>
                    <a:bodyPr/>
                    <a:lstStyle/>
                    <a:p>
                      <a:pPr algn="ctr"/>
                      <a:r>
                        <a:rPr lang="en-US" sz="1300" b="1" dirty="0"/>
                        <a:t>253</a:t>
                      </a:r>
                    </a:p>
                  </a:txBody>
                  <a:tcPr marL="68580" marR="68580" marT="34290" marB="34290">
                    <a:solidFill>
                      <a:schemeClr val="bg2">
                        <a:lumMod val="90000"/>
                      </a:schemeClr>
                    </a:solidFill>
                  </a:tcPr>
                </a:tc>
                <a:tc>
                  <a:txBody>
                    <a:bodyPr/>
                    <a:lstStyle/>
                    <a:p>
                      <a:r>
                        <a:rPr lang="en-US" sz="1300" b="1" dirty="0"/>
                        <a:t>Elijah</a:t>
                      </a:r>
                    </a:p>
                  </a:txBody>
                  <a:tcPr marL="68580" marR="68580" marT="34290" marB="34290">
                    <a:solidFill>
                      <a:schemeClr val="bg2">
                        <a:lumMod val="90000"/>
                      </a:schemeClr>
                    </a:solidFill>
                  </a:tcPr>
                </a:tc>
                <a:extLst>
                  <a:ext uri="{0D108BD9-81ED-4DB2-BD59-A6C34878D82A}">
                    <a16:rowId xmlns:a16="http://schemas.microsoft.com/office/drawing/2014/main" val="10009"/>
                  </a:ext>
                </a:extLst>
              </a:tr>
              <a:tr h="377607">
                <a:tc>
                  <a:txBody>
                    <a:bodyPr/>
                    <a:lstStyle/>
                    <a:p>
                      <a:r>
                        <a:rPr lang="en-US" sz="1300" b="1" dirty="0"/>
                        <a:t>Judah Alone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rgbClr val="FFFF00"/>
                    </a:solidFill>
                  </a:tcPr>
                </a:tc>
                <a:tc>
                  <a:txBody>
                    <a:bodyPr/>
                    <a:lstStyle/>
                    <a:p>
                      <a:r>
                        <a:rPr lang="en-US" sz="1300" b="1" dirty="0"/>
                        <a:t>From fall of Israel</a:t>
                      </a:r>
                      <a:r>
                        <a:rPr lang="en-US" sz="1300" b="1" baseline="0" dirty="0"/>
                        <a:t> to the fall of Judah</a:t>
                      </a:r>
                      <a:endParaRPr lang="en-US" sz="1300" b="1" dirty="0"/>
                    </a:p>
                  </a:txBody>
                  <a:tcPr marL="68580" marR="68580" marT="34290" marB="34290">
                    <a:solidFill>
                      <a:srgbClr val="FFFF00"/>
                    </a:solidFill>
                  </a:tcPr>
                </a:tc>
                <a:tc>
                  <a:txBody>
                    <a:bodyPr/>
                    <a:lstStyle/>
                    <a:p>
                      <a:r>
                        <a:rPr lang="en-US" sz="1300" b="1" dirty="0"/>
                        <a:t>2 Ki. 21-25; 2 Chr. 10-32</a:t>
                      </a:r>
                    </a:p>
                  </a:txBody>
                  <a:tcPr marL="68580" marR="68580" marT="34290" marB="34290">
                    <a:solidFill>
                      <a:srgbClr val="FFFF00"/>
                    </a:solidFill>
                  </a:tcPr>
                </a:tc>
                <a:tc>
                  <a:txBody>
                    <a:bodyPr/>
                    <a:lstStyle/>
                    <a:p>
                      <a:pPr algn="ctr"/>
                      <a:r>
                        <a:rPr lang="en-US" sz="1300" b="1" dirty="0"/>
                        <a:t>125</a:t>
                      </a:r>
                    </a:p>
                  </a:txBody>
                  <a:tcPr marL="68580" marR="68580" marT="34290" marB="34290">
                    <a:solidFill>
                      <a:srgbClr val="FFFF00"/>
                    </a:solidFill>
                  </a:tcPr>
                </a:tc>
                <a:tc>
                  <a:txBody>
                    <a:bodyPr/>
                    <a:lstStyle/>
                    <a:p>
                      <a:r>
                        <a:rPr lang="en-US" sz="1300" b="1" dirty="0"/>
                        <a:t>Josiah</a:t>
                      </a:r>
                    </a:p>
                  </a:txBody>
                  <a:tcPr marL="68580" marR="68580" marT="34290" marB="34290">
                    <a:solidFill>
                      <a:srgbClr val="FFFF00"/>
                    </a:solidFill>
                  </a:tcPr>
                </a:tc>
                <a:extLst>
                  <a:ext uri="{0D108BD9-81ED-4DB2-BD59-A6C34878D82A}">
                    <a16:rowId xmlns:a16="http://schemas.microsoft.com/office/drawing/2014/main" val="10010"/>
                  </a:ext>
                </a:extLst>
              </a:tr>
              <a:tr h="407011">
                <a:tc>
                  <a:txBody>
                    <a:bodyPr/>
                    <a:lstStyle/>
                    <a:p>
                      <a:r>
                        <a:rPr lang="en-US" sz="1300" b="1"/>
                        <a:t>Babylonian Captivity</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rgbClr val="FFFF00"/>
                    </a:solidFill>
                  </a:tcPr>
                </a:tc>
                <a:tc>
                  <a:txBody>
                    <a:bodyPr/>
                    <a:lstStyle/>
                    <a:p>
                      <a:r>
                        <a:rPr lang="en-US" sz="1300" b="1" dirty="0"/>
                        <a:t>From the fall of Judah to</a:t>
                      </a:r>
                      <a:r>
                        <a:rPr lang="en-US" sz="1300" b="1" baseline="0" dirty="0"/>
                        <a:t> the return</a:t>
                      </a:r>
                      <a:endParaRPr lang="en-US" sz="1300" b="1" dirty="0"/>
                    </a:p>
                  </a:txBody>
                  <a:tcPr marL="68580" marR="68580" marT="34290" marB="34290">
                    <a:solidFill>
                      <a:srgbClr val="FFFF00"/>
                    </a:solidFill>
                  </a:tcPr>
                </a:tc>
                <a:tc>
                  <a:txBody>
                    <a:bodyPr/>
                    <a:lstStyle/>
                    <a:p>
                      <a:r>
                        <a:rPr lang="en-US" sz="1300" b="1" dirty="0"/>
                        <a:t>2 Ki. 25-8- 21;</a:t>
                      </a:r>
                      <a:r>
                        <a:rPr lang="en-US" sz="1300" b="1" baseline="0" dirty="0"/>
                        <a:t> Dan. 1-6</a:t>
                      </a:r>
                      <a:endParaRPr lang="en-US" sz="1300" b="1" dirty="0"/>
                    </a:p>
                  </a:txBody>
                  <a:tcPr marL="68580" marR="68580" marT="34290" marB="34290">
                    <a:solidFill>
                      <a:srgbClr val="FFFF00"/>
                    </a:solidFill>
                  </a:tcPr>
                </a:tc>
                <a:tc>
                  <a:txBody>
                    <a:bodyPr/>
                    <a:lstStyle/>
                    <a:p>
                      <a:pPr algn="ctr"/>
                      <a:r>
                        <a:rPr lang="en-US" sz="1300" b="1" dirty="0"/>
                        <a:t>70</a:t>
                      </a:r>
                    </a:p>
                  </a:txBody>
                  <a:tcPr marL="68580" marR="68580" marT="34290" marB="34290">
                    <a:solidFill>
                      <a:srgbClr val="FFFF00"/>
                    </a:solidFill>
                  </a:tcPr>
                </a:tc>
                <a:tc>
                  <a:txBody>
                    <a:bodyPr/>
                    <a:lstStyle/>
                    <a:p>
                      <a:r>
                        <a:rPr lang="en-US" sz="1300" b="1" dirty="0"/>
                        <a:t>Daniel</a:t>
                      </a:r>
                    </a:p>
                  </a:txBody>
                  <a:tcPr marL="68580" marR="68580" marT="34290" marB="34290">
                    <a:solidFill>
                      <a:srgbClr val="FFFF00"/>
                    </a:solidFill>
                  </a:tcPr>
                </a:tc>
                <a:extLst>
                  <a:ext uri="{0D108BD9-81ED-4DB2-BD59-A6C34878D82A}">
                    <a16:rowId xmlns:a16="http://schemas.microsoft.com/office/drawing/2014/main" val="10011"/>
                  </a:ext>
                </a:extLst>
              </a:tr>
              <a:tr h="363673">
                <a:tc>
                  <a:txBody>
                    <a:bodyPr/>
                    <a:lstStyle/>
                    <a:p>
                      <a:r>
                        <a:rPr lang="en-US" sz="1300" b="1" dirty="0"/>
                        <a:t>Restoration of the Jews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lumMod val="90000"/>
                      </a:schemeClr>
                    </a:solidFill>
                  </a:tcPr>
                </a:tc>
                <a:tc>
                  <a:txBody>
                    <a:bodyPr/>
                    <a:lstStyle/>
                    <a:p>
                      <a:r>
                        <a:rPr lang="en-US" sz="1300" b="1" dirty="0"/>
                        <a:t>From</a:t>
                      </a:r>
                      <a:r>
                        <a:rPr lang="en-US" sz="1300" b="1" baseline="0" dirty="0"/>
                        <a:t> the return to end of OT history</a:t>
                      </a:r>
                      <a:endParaRPr lang="en-US" sz="1300" b="1" dirty="0"/>
                    </a:p>
                  </a:txBody>
                  <a:tcPr marL="68580" marR="68580" marT="34290" marB="34290">
                    <a:solidFill>
                      <a:schemeClr val="bg2">
                        <a:lumMod val="90000"/>
                      </a:schemeClr>
                    </a:solidFill>
                  </a:tcPr>
                </a:tc>
                <a:tc>
                  <a:txBody>
                    <a:bodyPr/>
                    <a:lstStyle/>
                    <a:p>
                      <a:r>
                        <a:rPr lang="en-US" sz="1300" b="1" dirty="0"/>
                        <a:t>Ezra, Nehemiah</a:t>
                      </a:r>
                    </a:p>
                  </a:txBody>
                  <a:tcPr marL="68580" marR="68580" marT="34290" marB="34290">
                    <a:solidFill>
                      <a:schemeClr val="bg2">
                        <a:lumMod val="90000"/>
                      </a:schemeClr>
                    </a:solidFill>
                  </a:tcPr>
                </a:tc>
                <a:tc>
                  <a:txBody>
                    <a:bodyPr/>
                    <a:lstStyle/>
                    <a:p>
                      <a:pPr algn="ctr"/>
                      <a:r>
                        <a:rPr lang="en-US" sz="1300" b="1" dirty="0"/>
                        <a:t>92</a:t>
                      </a:r>
                    </a:p>
                  </a:txBody>
                  <a:tcPr marL="68580" marR="68580" marT="34290" marB="34290">
                    <a:solidFill>
                      <a:schemeClr val="bg2">
                        <a:lumMod val="90000"/>
                      </a:schemeClr>
                    </a:solidFill>
                  </a:tcPr>
                </a:tc>
                <a:tc>
                  <a:txBody>
                    <a:bodyPr/>
                    <a:lstStyle/>
                    <a:p>
                      <a:r>
                        <a:rPr lang="en-US" sz="1300" b="1" dirty="0"/>
                        <a:t>Ezra</a:t>
                      </a:r>
                    </a:p>
                  </a:txBody>
                  <a:tcPr marL="68580" marR="68580" marT="34290" marB="34290">
                    <a:solidFill>
                      <a:schemeClr val="bg2">
                        <a:lumMod val="90000"/>
                      </a:schemeClr>
                    </a:solidFill>
                  </a:tcPr>
                </a:tc>
                <a:extLst>
                  <a:ext uri="{0D108BD9-81ED-4DB2-BD59-A6C34878D82A}">
                    <a16:rowId xmlns:a16="http://schemas.microsoft.com/office/drawing/2014/main" val="10012"/>
                  </a:ext>
                </a:extLst>
              </a:tr>
              <a:tr h="576901">
                <a:tc>
                  <a:txBody>
                    <a:bodyPr/>
                    <a:lstStyle/>
                    <a:p>
                      <a:r>
                        <a:rPr lang="en-US" sz="1300" b="1" dirty="0"/>
                        <a:t>Between the Testaments</a:t>
                      </a:r>
                      <a:endParaRPr lang="en-US" sz="1300" b="1" dirty="0">
                        <a:latin typeface="Abadi MT Condensed Extra Bold" charset="0"/>
                        <a:ea typeface="Abadi MT Condensed Extra Bold" charset="0"/>
                        <a:cs typeface="Abadi MT Condensed Extra Bold" charset="0"/>
                      </a:endParaRP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a:t>From end</a:t>
                      </a:r>
                      <a:r>
                        <a:rPr lang="en-US" sz="1300" b="1" baseline="0" dirty="0"/>
                        <a:t> of OT to the beginning of the NT</a:t>
                      </a:r>
                      <a:endParaRPr lang="en-US" sz="1300" b="1" dirty="0"/>
                    </a:p>
                    <a:p>
                      <a:endParaRPr lang="en-US" sz="600" b="1" dirty="0"/>
                    </a:p>
                  </a:txBody>
                  <a:tcPr marL="68580" marR="68580" marT="34290" marB="34290"/>
                </a:tc>
                <a:tc>
                  <a:txBody>
                    <a:bodyPr/>
                    <a:lstStyle/>
                    <a:p>
                      <a:r>
                        <a:rPr lang="en-US" sz="1300" b="1" dirty="0"/>
                        <a:t>None</a:t>
                      </a:r>
                    </a:p>
                  </a:txBody>
                  <a:tcPr marL="68580" marR="68580" marT="34290" marB="34290"/>
                </a:tc>
                <a:tc>
                  <a:txBody>
                    <a:bodyPr/>
                    <a:lstStyle/>
                    <a:p>
                      <a:pPr algn="ctr"/>
                      <a:r>
                        <a:rPr lang="en-US" sz="1300" b="1" dirty="0"/>
                        <a:t>400</a:t>
                      </a:r>
                    </a:p>
                  </a:txBody>
                  <a:tcPr marL="68580" marR="68580" marT="34290" marB="34290"/>
                </a:tc>
                <a:tc>
                  <a:txBody>
                    <a:bodyPr/>
                    <a:lstStyle/>
                    <a:p>
                      <a:r>
                        <a:rPr lang="en-US" sz="1300" b="1" dirty="0"/>
                        <a:t>Judas Maccabe</a:t>
                      </a:r>
                    </a:p>
                  </a:txBody>
                  <a:tcPr marL="68580" marR="68580" marT="34290" marB="34290"/>
                </a:tc>
                <a:extLst>
                  <a:ext uri="{0D108BD9-81ED-4DB2-BD59-A6C34878D82A}">
                    <a16:rowId xmlns:a16="http://schemas.microsoft.com/office/drawing/2014/main" val="10013"/>
                  </a:ext>
                </a:extLst>
              </a:tr>
              <a:tr h="363673">
                <a:tc>
                  <a:txBody>
                    <a:bodyPr/>
                    <a:lstStyle/>
                    <a:p>
                      <a:r>
                        <a:rPr lang="en-US" sz="1300" b="1" dirty="0"/>
                        <a:t>Life of Christ</a:t>
                      </a:r>
                      <a:endParaRPr lang="en-US" sz="1300" b="1"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b="1" dirty="0"/>
                        <a:t>From birth of Jesus to ascension</a:t>
                      </a:r>
                    </a:p>
                  </a:txBody>
                  <a:tcPr marL="68580" marR="68580" marT="34290" marB="34290"/>
                </a:tc>
                <a:tc>
                  <a:txBody>
                    <a:bodyPr/>
                    <a:lstStyle/>
                    <a:p>
                      <a:r>
                        <a:rPr lang="en-US" sz="1300" b="1" dirty="0"/>
                        <a:t>Mt-Jhn 21; Acts1</a:t>
                      </a:r>
                    </a:p>
                  </a:txBody>
                  <a:tcPr marL="68580" marR="68580" marT="34290" marB="34290"/>
                </a:tc>
                <a:tc>
                  <a:txBody>
                    <a:bodyPr/>
                    <a:lstStyle/>
                    <a:p>
                      <a:pPr algn="ctr"/>
                      <a:r>
                        <a:rPr lang="en-US" sz="1300" b="1" dirty="0"/>
                        <a:t>34</a:t>
                      </a:r>
                    </a:p>
                  </a:txBody>
                  <a:tcPr marL="68580" marR="68580" marT="34290" marB="34290"/>
                </a:tc>
                <a:tc>
                  <a:txBody>
                    <a:bodyPr/>
                    <a:lstStyle/>
                    <a:p>
                      <a:r>
                        <a:rPr lang="en-US" sz="1300" b="1" dirty="0"/>
                        <a:t>Jesus</a:t>
                      </a:r>
                    </a:p>
                  </a:txBody>
                  <a:tcPr marL="68580" marR="68580" marT="34290" marB="34290"/>
                </a:tc>
                <a:extLst>
                  <a:ext uri="{0D108BD9-81ED-4DB2-BD59-A6C34878D82A}">
                    <a16:rowId xmlns:a16="http://schemas.microsoft.com/office/drawing/2014/main" val="10014"/>
                  </a:ext>
                </a:extLst>
              </a:tr>
              <a:tr h="498817">
                <a:tc>
                  <a:txBody>
                    <a:bodyPr/>
                    <a:lstStyle/>
                    <a:p>
                      <a:r>
                        <a:rPr lang="en-US" sz="1300" b="1" dirty="0"/>
                        <a:t>The Church</a:t>
                      </a:r>
                      <a:endParaRPr lang="en-US" sz="1300" b="1"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b="1" dirty="0"/>
                        <a:t>From ascension to death of Paul (96 AD approx.)</a:t>
                      </a:r>
                    </a:p>
                  </a:txBody>
                  <a:tcPr marL="68580" marR="68580" marT="34290" marB="34290"/>
                </a:tc>
                <a:tc>
                  <a:txBody>
                    <a:bodyPr/>
                    <a:lstStyle/>
                    <a:p>
                      <a:r>
                        <a:rPr lang="en-US" sz="1300" b="1" dirty="0"/>
                        <a:t>Acts 2-Revelation</a:t>
                      </a:r>
                    </a:p>
                  </a:txBody>
                  <a:tcPr marL="68580" marR="68580" marT="34290" marB="34290"/>
                </a:tc>
                <a:tc>
                  <a:txBody>
                    <a:bodyPr/>
                    <a:lstStyle/>
                    <a:p>
                      <a:pPr algn="ctr"/>
                      <a:r>
                        <a:rPr lang="en-US" sz="1300" b="1" dirty="0"/>
                        <a:t>70</a:t>
                      </a:r>
                    </a:p>
                  </a:txBody>
                  <a:tcPr marL="68580" marR="68580" marT="34290" marB="34290"/>
                </a:tc>
                <a:tc>
                  <a:txBody>
                    <a:bodyPr/>
                    <a:lstStyle/>
                    <a:p>
                      <a:r>
                        <a:rPr lang="en-US" sz="1300" b="1" dirty="0"/>
                        <a:t>Paul</a:t>
                      </a:r>
                    </a:p>
                  </a:txBody>
                  <a:tcPr marL="68580" marR="68580" marT="34290" marB="34290"/>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37102540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B0329-3A5B-D945-A6CA-0CA42CA336CB}"/>
              </a:ext>
            </a:extLst>
          </p:cNvPr>
          <p:cNvSpPr>
            <a:spLocks noGrp="1"/>
          </p:cNvSpPr>
          <p:nvPr>
            <p:ph type="title"/>
          </p:nvPr>
        </p:nvSpPr>
        <p:spPr/>
        <p:txBody>
          <a:bodyPr>
            <a:normAutofit fontScale="90000"/>
          </a:bodyPr>
          <a:lstStyle/>
          <a:p>
            <a:r>
              <a:rPr lang="en-US" dirty="0"/>
              <a:t>The sign of hope - Chapters 32-33 </a:t>
            </a:r>
          </a:p>
        </p:txBody>
      </p:sp>
      <p:sp>
        <p:nvSpPr>
          <p:cNvPr id="3" name="Content Placeholder 2">
            <a:extLst>
              <a:ext uri="{FF2B5EF4-FFF2-40B4-BE49-F238E27FC236}">
                <a16:creationId xmlns:a16="http://schemas.microsoft.com/office/drawing/2014/main" id="{8E9966AB-5135-0740-A8AB-AEC9AD83F3C1}"/>
              </a:ext>
            </a:extLst>
          </p:cNvPr>
          <p:cNvSpPr>
            <a:spLocks noGrp="1"/>
          </p:cNvSpPr>
          <p:nvPr>
            <p:ph idx="1"/>
          </p:nvPr>
        </p:nvSpPr>
        <p:spPr>
          <a:xfrm>
            <a:off x="152400" y="1408177"/>
            <a:ext cx="8839200" cy="5484658"/>
          </a:xfrm>
        </p:spPr>
        <p:txBody>
          <a:bodyPr>
            <a:normAutofit/>
          </a:bodyPr>
          <a:lstStyle/>
          <a:p>
            <a:pPr marL="118872" indent="0">
              <a:buNone/>
            </a:pPr>
            <a:r>
              <a:rPr lang="en-US" sz="2200" dirty="0"/>
              <a:t>“I will cleanse them from all the guilt of their sin against me, and I will forgive all the guilt of their sin and rebellion against me. 9 And this city shall be to me a name of joy, a praise and a glory before all the nations of the earth who shall hear of all the good that I do for them. They shall fear and tremble because of all the good and all the prosperity I provide for it…Thus says the Lord of hosts: In this place that is waste, without man or beast, and in all of its cities, </a:t>
            </a:r>
            <a:r>
              <a:rPr lang="en-US" sz="2200" b="1" dirty="0"/>
              <a:t>there shall again be habitations </a:t>
            </a:r>
            <a:r>
              <a:rPr lang="en-US" sz="2200" dirty="0"/>
              <a:t>of shepherds resting their flocks. 13 In the cities of the hill country, in the cities of the </a:t>
            </a:r>
            <a:r>
              <a:rPr lang="en-US" sz="2200" dirty="0" err="1"/>
              <a:t>Shephelah</a:t>
            </a:r>
            <a:r>
              <a:rPr lang="en-US" sz="2200" dirty="0"/>
              <a:t>, and in the cities of the Negeb, in the land of Benjamin, the places about Jerusalem, and in the cities of Judah, flocks shall again pass under the hands of the one who counts them, says the Lord.” (33:8-9, 12-13)”</a:t>
            </a:r>
            <a:endParaRPr lang="en-US" sz="2000" dirty="0"/>
          </a:p>
          <a:p>
            <a:pPr marL="118872" indent="0">
              <a:buNone/>
            </a:pPr>
            <a:endParaRPr lang="en-US" sz="2000" dirty="0"/>
          </a:p>
          <a:p>
            <a:pPr marL="118872" indent="0">
              <a:buNone/>
            </a:pPr>
            <a:endParaRPr lang="en-US" sz="2200" dirty="0"/>
          </a:p>
          <a:p>
            <a:pPr marL="411480" lvl="1" indent="0">
              <a:buNone/>
            </a:pPr>
            <a:endParaRPr lang="en-US" sz="1800" dirty="0"/>
          </a:p>
        </p:txBody>
      </p:sp>
    </p:spTree>
    <p:extLst>
      <p:ext uri="{BB962C8B-B14F-4D97-AF65-F5344CB8AC3E}">
        <p14:creationId xmlns:p14="http://schemas.microsoft.com/office/powerpoint/2010/main" val="14524181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5E840-76BB-2944-A585-A5AA27B25426}"/>
              </a:ext>
            </a:extLst>
          </p:cNvPr>
          <p:cNvSpPr>
            <a:spLocks noGrp="1"/>
          </p:cNvSpPr>
          <p:nvPr>
            <p:ph type="title"/>
          </p:nvPr>
        </p:nvSpPr>
        <p:spPr/>
        <p:txBody>
          <a:bodyPr/>
          <a:lstStyle/>
          <a:p>
            <a:r>
              <a:rPr lang="en-US" dirty="0"/>
              <a:t>Messianic Promise (33:14-18)</a:t>
            </a:r>
          </a:p>
        </p:txBody>
      </p:sp>
      <p:sp>
        <p:nvSpPr>
          <p:cNvPr id="3" name="Content Placeholder 2">
            <a:extLst>
              <a:ext uri="{FF2B5EF4-FFF2-40B4-BE49-F238E27FC236}">
                <a16:creationId xmlns:a16="http://schemas.microsoft.com/office/drawing/2014/main" id="{3158A356-8764-3047-B864-36CAAF0B8A3B}"/>
              </a:ext>
            </a:extLst>
          </p:cNvPr>
          <p:cNvSpPr>
            <a:spLocks noGrp="1"/>
          </p:cNvSpPr>
          <p:nvPr>
            <p:ph idx="1"/>
          </p:nvPr>
        </p:nvSpPr>
        <p:spPr>
          <a:xfrm>
            <a:off x="152400" y="1408177"/>
            <a:ext cx="8534400" cy="4992624"/>
          </a:xfrm>
        </p:spPr>
        <p:txBody>
          <a:bodyPr>
            <a:normAutofit/>
          </a:bodyPr>
          <a:lstStyle/>
          <a:p>
            <a:pPr marL="118872" indent="0">
              <a:buNone/>
            </a:pPr>
            <a:endParaRPr lang="en-US" sz="2400" b="1" dirty="0"/>
          </a:p>
          <a:p>
            <a:pPr marL="411480" lvl="1" indent="0">
              <a:buNone/>
            </a:pPr>
            <a:r>
              <a:rPr lang="en-US" sz="2200" dirty="0"/>
              <a:t>“Behold, the days are coming, declares the Lord, when I will fulfill the promise I made to the house of Israel and the house of Judah. 15 In those days and at that time I will cause a righteous Branch to spring up for David, and he shall execute justice and righteousness in the land. 16 In those days Judah will be saved, and Jerusalem will dwell securely. And this is the name by which it will be called: ‘The Lord is our righteousness.’ 17 “For thus says the Lord: David shall never lack a man to sit on the throne of the house of Israel, 18 and the Levitical priests shall never lack a man in my presence to offer burnt offerings, to burn grain offerings, and to make sacrifices forever.”</a:t>
            </a:r>
          </a:p>
        </p:txBody>
      </p:sp>
    </p:spTree>
    <p:extLst>
      <p:ext uri="{BB962C8B-B14F-4D97-AF65-F5344CB8AC3E}">
        <p14:creationId xmlns:p14="http://schemas.microsoft.com/office/powerpoint/2010/main" val="470682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A3EC8-7C4C-D940-9F5C-EF3603D14054}"/>
              </a:ext>
            </a:extLst>
          </p:cNvPr>
          <p:cNvSpPr>
            <a:spLocks noGrp="1"/>
          </p:cNvSpPr>
          <p:nvPr>
            <p:ph type="title"/>
          </p:nvPr>
        </p:nvSpPr>
        <p:spPr/>
        <p:txBody>
          <a:bodyPr>
            <a:normAutofit/>
          </a:bodyPr>
          <a:lstStyle/>
          <a:p>
            <a:pPr algn="ctr"/>
            <a:r>
              <a:rPr lang="en-US" sz="3200" dirty="0"/>
              <a:t>Condemnation of Nations ”Poetic Justice”   Ch. 46-51</a:t>
            </a:r>
          </a:p>
        </p:txBody>
      </p:sp>
      <p:sp>
        <p:nvSpPr>
          <p:cNvPr id="3" name="Content Placeholder 2">
            <a:extLst>
              <a:ext uri="{FF2B5EF4-FFF2-40B4-BE49-F238E27FC236}">
                <a16:creationId xmlns:a16="http://schemas.microsoft.com/office/drawing/2014/main" id="{8C5DCF7C-29D2-684E-B107-E6AB065B3A94}"/>
              </a:ext>
            </a:extLst>
          </p:cNvPr>
          <p:cNvSpPr>
            <a:spLocks noGrp="1"/>
          </p:cNvSpPr>
          <p:nvPr>
            <p:ph idx="1"/>
          </p:nvPr>
        </p:nvSpPr>
        <p:spPr>
          <a:xfrm>
            <a:off x="152400" y="1408176"/>
            <a:ext cx="8839200" cy="5294375"/>
          </a:xfrm>
        </p:spPr>
        <p:txBody>
          <a:bodyPr>
            <a:normAutofit/>
          </a:bodyPr>
          <a:lstStyle/>
          <a:p>
            <a:pPr>
              <a:buFont typeface="Arial" panose="020B0604020202020204" pitchFamily="34" charset="0"/>
              <a:buChar char="•"/>
            </a:pPr>
            <a:r>
              <a:rPr lang="en-US" sz="2300" dirty="0"/>
              <a:t>Egypt - The fall at Carchemish (46)</a:t>
            </a:r>
          </a:p>
          <a:p>
            <a:pPr>
              <a:buFont typeface="Arial" panose="020B0604020202020204" pitchFamily="34" charset="0"/>
              <a:buChar char="•"/>
            </a:pPr>
            <a:r>
              <a:rPr lang="en-US" sz="2300" dirty="0"/>
              <a:t>Philistia  (47)</a:t>
            </a:r>
          </a:p>
          <a:p>
            <a:pPr>
              <a:buFont typeface="Arial" panose="020B0604020202020204" pitchFamily="34" charset="0"/>
              <a:buChar char="•"/>
            </a:pPr>
            <a:r>
              <a:rPr lang="en-US" sz="2300" dirty="0"/>
              <a:t>Moab (48)</a:t>
            </a:r>
          </a:p>
          <a:p>
            <a:pPr>
              <a:buFont typeface="Arial" panose="020B0604020202020204" pitchFamily="34" charset="0"/>
              <a:buChar char="•"/>
            </a:pPr>
            <a:r>
              <a:rPr lang="en-US" sz="2300" dirty="0"/>
              <a:t>Ammon (49:1-6)</a:t>
            </a:r>
          </a:p>
          <a:p>
            <a:pPr>
              <a:buFont typeface="Arial" panose="020B0604020202020204" pitchFamily="34" charset="0"/>
              <a:buChar char="•"/>
            </a:pPr>
            <a:r>
              <a:rPr lang="en-US" sz="2300" dirty="0"/>
              <a:t>Edom (49:7-22)</a:t>
            </a:r>
          </a:p>
          <a:p>
            <a:pPr>
              <a:buFont typeface="Arial" panose="020B0604020202020204" pitchFamily="34" charset="0"/>
              <a:buChar char="•"/>
            </a:pPr>
            <a:r>
              <a:rPr lang="en-US" sz="2300" dirty="0"/>
              <a:t>Damascus (49:23-27)</a:t>
            </a:r>
          </a:p>
          <a:p>
            <a:pPr>
              <a:buFont typeface="Arial" panose="020B0604020202020204" pitchFamily="34" charset="0"/>
              <a:buChar char="•"/>
            </a:pPr>
            <a:r>
              <a:rPr lang="en-US" sz="2300" dirty="0" err="1"/>
              <a:t>Kedar</a:t>
            </a:r>
            <a:r>
              <a:rPr lang="en-US" sz="2300" dirty="0"/>
              <a:t> &amp; Hazor (4:28-33)</a:t>
            </a:r>
          </a:p>
          <a:p>
            <a:pPr>
              <a:buFont typeface="Arial" panose="020B0604020202020204" pitchFamily="34" charset="0"/>
              <a:buChar char="•"/>
            </a:pPr>
            <a:r>
              <a:rPr lang="en-US" sz="2300" dirty="0"/>
              <a:t>Elam (49:34-39</a:t>
            </a:r>
          </a:p>
          <a:p>
            <a:pPr>
              <a:buFont typeface="Arial" panose="020B0604020202020204" pitchFamily="34" charset="0"/>
              <a:buChar char="•"/>
            </a:pPr>
            <a:r>
              <a:rPr lang="en-US" sz="2300" dirty="0"/>
              <a:t>Babylon (51-52 - two chapters, -110 verses dedicated to them)</a:t>
            </a:r>
          </a:p>
          <a:p>
            <a:pPr lvl="1">
              <a:buFont typeface="Wingdings" pitchFamily="2" charset="2"/>
              <a:buChar char="Ø"/>
            </a:pPr>
            <a:r>
              <a:rPr lang="en-US" sz="2300" dirty="0"/>
              <a:t>One of the main topics of Jeremiah - his prophecies (1:14-16; 20:4; 21:2; 24:1; 25:1)</a:t>
            </a:r>
          </a:p>
        </p:txBody>
      </p:sp>
    </p:spTree>
    <p:extLst>
      <p:ext uri="{BB962C8B-B14F-4D97-AF65-F5344CB8AC3E}">
        <p14:creationId xmlns:p14="http://schemas.microsoft.com/office/powerpoint/2010/main" val="11850511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538E4-1CFC-7F4F-89DB-EF9355F66C34}"/>
              </a:ext>
            </a:extLst>
          </p:cNvPr>
          <p:cNvSpPr>
            <a:spLocks noGrp="1"/>
          </p:cNvSpPr>
          <p:nvPr>
            <p:ph type="title"/>
          </p:nvPr>
        </p:nvSpPr>
        <p:spPr>
          <a:xfrm>
            <a:off x="152400" y="228600"/>
            <a:ext cx="8991600" cy="1179576"/>
          </a:xfrm>
        </p:spPr>
        <p:txBody>
          <a:bodyPr>
            <a:normAutofit/>
          </a:bodyPr>
          <a:lstStyle/>
          <a:p>
            <a:r>
              <a:rPr lang="en-US" sz="3200" dirty="0"/>
              <a:t>The Deportations from Judah to Exile in Babylon</a:t>
            </a:r>
          </a:p>
        </p:txBody>
      </p:sp>
      <p:sp>
        <p:nvSpPr>
          <p:cNvPr id="3" name="Content Placeholder 2">
            <a:extLst>
              <a:ext uri="{FF2B5EF4-FFF2-40B4-BE49-F238E27FC236}">
                <a16:creationId xmlns:a16="http://schemas.microsoft.com/office/drawing/2014/main" id="{2FA3EC43-F9CE-C445-8433-4B0869580D69}"/>
              </a:ext>
            </a:extLst>
          </p:cNvPr>
          <p:cNvSpPr>
            <a:spLocks noGrp="1"/>
          </p:cNvSpPr>
          <p:nvPr>
            <p:ph idx="1"/>
          </p:nvPr>
        </p:nvSpPr>
        <p:spPr>
          <a:xfrm>
            <a:off x="152400" y="1600200"/>
            <a:ext cx="8839200" cy="4800601"/>
          </a:xfrm>
        </p:spPr>
        <p:txBody>
          <a:bodyPr>
            <a:normAutofit/>
          </a:bodyPr>
          <a:lstStyle/>
          <a:p>
            <a:pPr marL="118872" indent="0">
              <a:buNone/>
            </a:pPr>
            <a:r>
              <a:rPr lang="en-US" sz="2400" dirty="0"/>
              <a:t>605 B.C.	Nebuchadnezzar’s victory over Egypt at Carchemish; 		</a:t>
            </a:r>
            <a:r>
              <a:rPr lang="en-US" sz="2400" b="1" dirty="0"/>
              <a:t>1st deportation</a:t>
            </a:r>
            <a:r>
              <a:rPr lang="en-US" sz="2400" dirty="0"/>
              <a:t>, including Daniel  (see Dan. 1:1-6) </a:t>
            </a:r>
          </a:p>
          <a:p>
            <a:pPr marL="118872" indent="0">
              <a:buNone/>
            </a:pPr>
            <a:endParaRPr lang="en-US" sz="2400" dirty="0"/>
          </a:p>
          <a:p>
            <a:pPr marL="118872" indent="0">
              <a:buNone/>
            </a:pPr>
            <a:r>
              <a:rPr lang="en-US" sz="2400" dirty="0"/>
              <a:t>597 B.C.	</a:t>
            </a:r>
            <a:r>
              <a:rPr lang="en-US" sz="2400" b="1" dirty="0"/>
              <a:t>2nd deportation, </a:t>
            </a:r>
            <a:r>
              <a:rPr lang="en-US" sz="2400" dirty="0"/>
              <a:t>including Jehoiachin and Ezekiel; 		Zedekiah becomes king (2 Ki. 14:8-17; Jer.52:28; Ezek. 		1:1-3)</a:t>
            </a:r>
          </a:p>
          <a:p>
            <a:pPr marL="118872" indent="0">
              <a:buNone/>
            </a:pPr>
            <a:endParaRPr lang="en-US" sz="2400" dirty="0"/>
          </a:p>
          <a:p>
            <a:pPr marL="118872" indent="0">
              <a:buNone/>
            </a:pPr>
            <a:r>
              <a:rPr lang="en-US" sz="2400" dirty="0"/>
              <a:t>586 B.C. 	Fall of Jerusalem; </a:t>
            </a:r>
            <a:r>
              <a:rPr lang="en-US" sz="2400" b="1" dirty="0"/>
              <a:t>3</a:t>
            </a:r>
            <a:r>
              <a:rPr lang="en-US" sz="2400" b="1" baseline="30000" dirty="0"/>
              <a:t>rd</a:t>
            </a:r>
            <a:r>
              <a:rPr lang="en-US" sz="2400" b="1" dirty="0"/>
              <a:t> deportation</a:t>
            </a:r>
            <a:r>
              <a:rPr lang="en-US" sz="2400" dirty="0"/>
              <a:t>, including Zedekiah </a:t>
            </a:r>
            <a:br>
              <a:rPr lang="en-US" sz="2400" dirty="0"/>
            </a:br>
            <a:r>
              <a:rPr lang="en-US" sz="2400" dirty="0"/>
              <a:t>       		(2 Ki. 25:1-21; Jer. 52:4-29)</a:t>
            </a:r>
          </a:p>
          <a:p>
            <a:pPr marL="118872" indent="0">
              <a:buNone/>
            </a:pPr>
            <a:endParaRPr lang="en-US" sz="2400" dirty="0"/>
          </a:p>
          <a:p>
            <a:pPr marL="118872" indent="0">
              <a:buNone/>
            </a:pPr>
            <a:r>
              <a:rPr lang="en-US" sz="2400" dirty="0"/>
              <a:t>582 B.C. 	</a:t>
            </a:r>
            <a:r>
              <a:rPr lang="en-US" sz="2400" b="1" dirty="0"/>
              <a:t>4</a:t>
            </a:r>
            <a:r>
              <a:rPr lang="en-US" sz="2400" b="1" baseline="30000" dirty="0"/>
              <a:t>th</a:t>
            </a:r>
            <a:r>
              <a:rPr lang="en-US" sz="2400" b="1" dirty="0"/>
              <a:t> deportation</a:t>
            </a:r>
            <a:r>
              <a:rPr lang="en-US" sz="2400" dirty="0"/>
              <a:t>; after Gedaliah, the governor, was </a:t>
            </a:r>
            <a:br>
              <a:rPr lang="en-US" sz="2400" dirty="0"/>
            </a:br>
            <a:r>
              <a:rPr lang="en-US" sz="2400" dirty="0"/>
              <a:t> 		assassinated (2 Ki. 25:22-26; Jer. 41:1-3; 52:30).</a:t>
            </a:r>
          </a:p>
        </p:txBody>
      </p:sp>
    </p:spTree>
    <p:extLst>
      <p:ext uri="{BB962C8B-B14F-4D97-AF65-F5344CB8AC3E}">
        <p14:creationId xmlns:p14="http://schemas.microsoft.com/office/powerpoint/2010/main" val="21762261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FEE196CA-234C-4946-ADB5-2EAFAEF1BE7F}"/>
              </a:ext>
            </a:extLst>
          </p:cNvPr>
          <p:cNvGraphicFramePr>
            <a:graphicFrameLocks noGrp="1"/>
          </p:cNvGraphicFramePr>
          <p:nvPr>
            <p:extLst>
              <p:ext uri="{D42A27DB-BD31-4B8C-83A1-F6EECF244321}">
                <p14:modId xmlns:p14="http://schemas.microsoft.com/office/powerpoint/2010/main" val="4156484762"/>
              </p:ext>
            </p:extLst>
          </p:nvPr>
        </p:nvGraphicFramePr>
        <p:xfrm>
          <a:off x="190500" y="0"/>
          <a:ext cx="8763000" cy="6889932"/>
        </p:xfrm>
        <a:graphic>
          <a:graphicData uri="http://schemas.openxmlformats.org/drawingml/2006/table">
            <a:tbl>
              <a:tblPr firstRow="1" bandRow="1">
                <a:tableStyleId>{D7AC3CCA-C797-4891-BE02-D94E43425B78}</a:tableStyleId>
              </a:tblPr>
              <a:tblGrid>
                <a:gridCol w="2921000">
                  <a:extLst>
                    <a:ext uri="{9D8B030D-6E8A-4147-A177-3AD203B41FA5}">
                      <a16:colId xmlns:a16="http://schemas.microsoft.com/office/drawing/2014/main" val="2184238681"/>
                    </a:ext>
                  </a:extLst>
                </a:gridCol>
                <a:gridCol w="2921000">
                  <a:extLst>
                    <a:ext uri="{9D8B030D-6E8A-4147-A177-3AD203B41FA5}">
                      <a16:colId xmlns:a16="http://schemas.microsoft.com/office/drawing/2014/main" val="2543370990"/>
                    </a:ext>
                  </a:extLst>
                </a:gridCol>
                <a:gridCol w="2921000">
                  <a:extLst>
                    <a:ext uri="{9D8B030D-6E8A-4147-A177-3AD203B41FA5}">
                      <a16:colId xmlns:a16="http://schemas.microsoft.com/office/drawing/2014/main" val="2143743660"/>
                    </a:ext>
                  </a:extLst>
                </a:gridCol>
              </a:tblGrid>
              <a:tr h="228600">
                <a:tc>
                  <a:txBody>
                    <a:bodyPr/>
                    <a:lstStyle/>
                    <a:p>
                      <a:pPr algn="ctr"/>
                      <a:r>
                        <a:rPr lang="en-US" sz="1600" dirty="0"/>
                        <a:t>Reference</a:t>
                      </a:r>
                    </a:p>
                  </a:txBody>
                  <a:tcPr/>
                </a:tc>
                <a:tc>
                  <a:txBody>
                    <a:bodyPr/>
                    <a:lstStyle/>
                    <a:p>
                      <a:pPr algn="ctr"/>
                      <a:r>
                        <a:rPr lang="en-US" sz="1600" dirty="0"/>
                        <a:t>Illustration</a:t>
                      </a:r>
                    </a:p>
                  </a:txBody>
                  <a:tcPr/>
                </a:tc>
                <a:tc>
                  <a:txBody>
                    <a:bodyPr/>
                    <a:lstStyle/>
                    <a:p>
                      <a:pPr algn="ctr"/>
                      <a:r>
                        <a:rPr lang="en-US" sz="1600" dirty="0"/>
                        <a:t>Lesson</a:t>
                      </a:r>
                    </a:p>
                  </a:txBody>
                  <a:tcPr/>
                </a:tc>
                <a:extLst>
                  <a:ext uri="{0D108BD9-81ED-4DB2-BD59-A6C34878D82A}">
                    <a16:rowId xmlns:a16="http://schemas.microsoft.com/office/drawing/2014/main" val="774517851"/>
                  </a:ext>
                </a:extLst>
              </a:tr>
              <a:tr h="419463">
                <a:tc>
                  <a:txBody>
                    <a:bodyPr/>
                    <a:lstStyle/>
                    <a:p>
                      <a:r>
                        <a:rPr lang="en-US" b="1" dirty="0"/>
                        <a:t>1:11-12</a:t>
                      </a:r>
                    </a:p>
                  </a:txBody>
                  <a:tcPr/>
                </a:tc>
                <a:tc>
                  <a:txBody>
                    <a:bodyPr/>
                    <a:lstStyle/>
                    <a:p>
                      <a:r>
                        <a:rPr lang="en-US" sz="1400" dirty="0"/>
                        <a:t>A rod of an almond tree - lit “wakeful” or “vigilant”</a:t>
                      </a:r>
                    </a:p>
                  </a:txBody>
                  <a:tcPr/>
                </a:tc>
                <a:tc>
                  <a:txBody>
                    <a:bodyPr/>
                    <a:lstStyle/>
                    <a:p>
                      <a:r>
                        <a:rPr lang="en-US" sz="1400" dirty="0"/>
                        <a:t>God’s watchfulness over His people</a:t>
                      </a:r>
                    </a:p>
                  </a:txBody>
                  <a:tcPr/>
                </a:tc>
                <a:extLst>
                  <a:ext uri="{0D108BD9-81ED-4DB2-BD59-A6C34878D82A}">
                    <a16:rowId xmlns:a16="http://schemas.microsoft.com/office/drawing/2014/main" val="4270796311"/>
                  </a:ext>
                </a:extLst>
              </a:tr>
              <a:tr h="419463">
                <a:tc>
                  <a:txBody>
                    <a:bodyPr/>
                    <a:lstStyle/>
                    <a:p>
                      <a:r>
                        <a:rPr lang="en-US" b="1" dirty="0"/>
                        <a:t>1:13</a:t>
                      </a:r>
                    </a:p>
                  </a:txBody>
                  <a:tcPr/>
                </a:tc>
                <a:tc>
                  <a:txBody>
                    <a:bodyPr/>
                    <a:lstStyle/>
                    <a:p>
                      <a:r>
                        <a:rPr lang="en-US" sz="1400" dirty="0"/>
                        <a:t>Boiling pot - facing away from  north</a:t>
                      </a:r>
                    </a:p>
                  </a:txBody>
                  <a:tcPr/>
                </a:tc>
                <a:tc>
                  <a:txBody>
                    <a:bodyPr/>
                    <a:lstStyle/>
                    <a:p>
                      <a:r>
                        <a:rPr lang="en-US" sz="1400" dirty="0"/>
                        <a:t>Destruction would come from north</a:t>
                      </a:r>
                    </a:p>
                  </a:txBody>
                  <a:tcPr/>
                </a:tc>
                <a:extLst>
                  <a:ext uri="{0D108BD9-81ED-4DB2-BD59-A6C34878D82A}">
                    <a16:rowId xmlns:a16="http://schemas.microsoft.com/office/drawing/2014/main" val="1670049190"/>
                  </a:ext>
                </a:extLst>
              </a:tr>
              <a:tr h="419463">
                <a:tc>
                  <a:txBody>
                    <a:bodyPr/>
                    <a:lstStyle/>
                    <a:p>
                      <a:r>
                        <a:rPr lang="en-US" b="1" dirty="0"/>
                        <a:t>13:1-11</a:t>
                      </a:r>
                    </a:p>
                  </a:txBody>
                  <a:tcPr/>
                </a:tc>
                <a:tc>
                  <a:txBody>
                    <a:bodyPr/>
                    <a:lstStyle/>
                    <a:p>
                      <a:r>
                        <a:rPr lang="en-US" sz="1400" dirty="0"/>
                        <a:t>A linen waistband ruined and discarded in Euphrates R.</a:t>
                      </a:r>
                    </a:p>
                  </a:txBody>
                  <a:tcPr/>
                </a:tc>
                <a:tc>
                  <a:txBody>
                    <a:bodyPr/>
                    <a:lstStyle/>
                    <a:p>
                      <a:r>
                        <a:rPr lang="en-US" sz="1400" dirty="0"/>
                        <a:t>God’s people would suffer captivity</a:t>
                      </a:r>
                    </a:p>
                  </a:txBody>
                  <a:tcPr/>
                </a:tc>
                <a:extLst>
                  <a:ext uri="{0D108BD9-81ED-4DB2-BD59-A6C34878D82A}">
                    <a16:rowId xmlns:a16="http://schemas.microsoft.com/office/drawing/2014/main" val="3471404349"/>
                  </a:ext>
                </a:extLst>
              </a:tr>
              <a:tr h="419463">
                <a:tc>
                  <a:txBody>
                    <a:bodyPr/>
                    <a:lstStyle/>
                    <a:p>
                      <a:r>
                        <a:rPr lang="en-US" b="1" dirty="0"/>
                        <a:t>13:12-13</a:t>
                      </a:r>
                    </a:p>
                  </a:txBody>
                  <a:tcPr/>
                </a:tc>
                <a:tc>
                  <a:txBody>
                    <a:bodyPr/>
                    <a:lstStyle/>
                    <a:p>
                      <a:r>
                        <a:rPr lang="en-US" sz="1400" dirty="0"/>
                        <a:t>Every jug filled with wine</a:t>
                      </a:r>
                    </a:p>
                  </a:txBody>
                  <a:tcPr/>
                </a:tc>
                <a:tc>
                  <a:txBody>
                    <a:bodyPr/>
                    <a:lstStyle/>
                    <a:p>
                      <a:r>
                        <a:rPr lang="en-US" sz="1400" dirty="0"/>
                        <a:t>The land would be full of drunkenness</a:t>
                      </a:r>
                    </a:p>
                  </a:txBody>
                  <a:tcPr/>
                </a:tc>
                <a:extLst>
                  <a:ext uri="{0D108BD9-81ED-4DB2-BD59-A6C34878D82A}">
                    <a16:rowId xmlns:a16="http://schemas.microsoft.com/office/drawing/2014/main" val="1739207346"/>
                  </a:ext>
                </a:extLst>
              </a:tr>
              <a:tr h="419463">
                <a:tc>
                  <a:txBody>
                    <a:bodyPr/>
                    <a:lstStyle/>
                    <a:p>
                      <a:r>
                        <a:rPr lang="en-US" b="1" dirty="0"/>
                        <a:t>41:1, 14</a:t>
                      </a:r>
                    </a:p>
                  </a:txBody>
                  <a:tcPr/>
                </a:tc>
                <a:tc>
                  <a:txBody>
                    <a:bodyPr/>
                    <a:lstStyle/>
                    <a:p>
                      <a:r>
                        <a:rPr lang="en-US" sz="1400" dirty="0"/>
                        <a:t>A drought </a:t>
                      </a:r>
                    </a:p>
                  </a:txBody>
                  <a:tcPr/>
                </a:tc>
                <a:tc>
                  <a:txBody>
                    <a:bodyPr/>
                    <a:lstStyle/>
                    <a:p>
                      <a:r>
                        <a:rPr lang="en-US" sz="1400" dirty="0"/>
                        <a:t>False prophets claiming no danger would die by the sword</a:t>
                      </a:r>
                    </a:p>
                  </a:txBody>
                  <a:tcPr/>
                </a:tc>
                <a:extLst>
                  <a:ext uri="{0D108BD9-81ED-4DB2-BD59-A6C34878D82A}">
                    <a16:rowId xmlns:a16="http://schemas.microsoft.com/office/drawing/2014/main" val="222238645"/>
                  </a:ext>
                </a:extLst>
              </a:tr>
              <a:tr h="419463">
                <a:tc>
                  <a:txBody>
                    <a:bodyPr/>
                    <a:lstStyle/>
                    <a:p>
                      <a:r>
                        <a:rPr lang="en-US" b="1" dirty="0"/>
                        <a:t>18:3-6</a:t>
                      </a:r>
                    </a:p>
                  </a:txBody>
                  <a:tcPr/>
                </a:tc>
                <a:tc>
                  <a:txBody>
                    <a:bodyPr/>
                    <a:lstStyle/>
                    <a:p>
                      <a:r>
                        <a:rPr lang="en-US" sz="1400" dirty="0"/>
                        <a:t>A potter remade a spoiled pot</a:t>
                      </a:r>
                    </a:p>
                  </a:txBody>
                  <a:tcPr/>
                </a:tc>
                <a:tc>
                  <a:txBody>
                    <a:bodyPr/>
                    <a:lstStyle/>
                    <a:p>
                      <a:r>
                        <a:rPr lang="en-US" sz="1400" dirty="0"/>
                        <a:t>God’s people would be reshaped</a:t>
                      </a:r>
                    </a:p>
                  </a:txBody>
                  <a:tcPr/>
                </a:tc>
                <a:extLst>
                  <a:ext uri="{0D108BD9-81ED-4DB2-BD59-A6C34878D82A}">
                    <a16:rowId xmlns:a16="http://schemas.microsoft.com/office/drawing/2014/main" val="1334823222"/>
                  </a:ext>
                </a:extLst>
              </a:tr>
              <a:tr h="419463">
                <a:tc>
                  <a:txBody>
                    <a:bodyPr/>
                    <a:lstStyle/>
                    <a:p>
                      <a:r>
                        <a:rPr lang="en-US" b="1" dirty="0"/>
                        <a:t>19:1-3</a:t>
                      </a:r>
                    </a:p>
                  </a:txBody>
                  <a:tcPr/>
                </a:tc>
                <a:tc>
                  <a:txBody>
                    <a:bodyPr/>
                    <a:lstStyle/>
                    <a:p>
                      <a:r>
                        <a:rPr lang="en-US" sz="1400" dirty="0"/>
                        <a:t>Breaking of an earthenware jar</a:t>
                      </a:r>
                    </a:p>
                  </a:txBody>
                  <a:tcPr/>
                </a:tc>
                <a:tc>
                  <a:txBody>
                    <a:bodyPr/>
                    <a:lstStyle/>
                    <a:p>
                      <a:r>
                        <a:rPr lang="en-US" sz="1400" dirty="0"/>
                        <a:t>Judah would be broken</a:t>
                      </a:r>
                    </a:p>
                  </a:txBody>
                  <a:tcPr/>
                </a:tc>
                <a:extLst>
                  <a:ext uri="{0D108BD9-81ED-4DB2-BD59-A6C34878D82A}">
                    <a16:rowId xmlns:a16="http://schemas.microsoft.com/office/drawing/2014/main" val="321224393"/>
                  </a:ext>
                </a:extLst>
              </a:tr>
              <a:tr h="419463">
                <a:tc>
                  <a:txBody>
                    <a:bodyPr/>
                    <a:lstStyle/>
                    <a:p>
                      <a:r>
                        <a:rPr lang="en-US" b="1" dirty="0"/>
                        <a:t>24:1-10</a:t>
                      </a:r>
                    </a:p>
                  </a:txBody>
                  <a:tcPr/>
                </a:tc>
                <a:tc>
                  <a:txBody>
                    <a:bodyPr/>
                    <a:lstStyle/>
                    <a:p>
                      <a:r>
                        <a:rPr lang="en-US" sz="1400" dirty="0"/>
                        <a:t>Good figs/bad figs</a:t>
                      </a:r>
                    </a:p>
                  </a:txBody>
                  <a:tcPr/>
                </a:tc>
                <a:tc>
                  <a:txBody>
                    <a:bodyPr/>
                    <a:lstStyle/>
                    <a:p>
                      <a:r>
                        <a:rPr lang="en-US" sz="1400" dirty="0"/>
                        <a:t>God would bring captives back to their land/those in Jerusalem would be abandoned.</a:t>
                      </a:r>
                    </a:p>
                  </a:txBody>
                  <a:tcPr/>
                </a:tc>
                <a:extLst>
                  <a:ext uri="{0D108BD9-81ED-4DB2-BD59-A6C34878D82A}">
                    <a16:rowId xmlns:a16="http://schemas.microsoft.com/office/drawing/2014/main" val="1142811699"/>
                  </a:ext>
                </a:extLst>
              </a:tr>
              <a:tr h="419463">
                <a:tc>
                  <a:txBody>
                    <a:bodyPr/>
                    <a:lstStyle/>
                    <a:p>
                      <a:r>
                        <a:rPr lang="en-US" b="1" dirty="0"/>
                        <a:t>25:15-31</a:t>
                      </a:r>
                    </a:p>
                  </a:txBody>
                  <a:tcPr/>
                </a:tc>
                <a:tc>
                  <a:txBody>
                    <a:bodyPr/>
                    <a:lstStyle/>
                    <a:p>
                      <a:r>
                        <a:rPr lang="en-US" sz="1400" dirty="0"/>
                        <a:t>A cup of wine</a:t>
                      </a:r>
                    </a:p>
                  </a:txBody>
                  <a:tcPr/>
                </a:tc>
                <a:tc>
                  <a:txBody>
                    <a:bodyPr/>
                    <a:lstStyle/>
                    <a:p>
                      <a:r>
                        <a:rPr lang="en-US" sz="1400" dirty="0"/>
                        <a:t>The nations </a:t>
                      </a:r>
                      <a:r>
                        <a:rPr lang="en-US" sz="1400" dirty="0" err="1"/>
                        <a:t>woukld</a:t>
                      </a:r>
                      <a:r>
                        <a:rPr lang="en-US" sz="1400" dirty="0"/>
                        <a:t> drink to God’s wrath</a:t>
                      </a:r>
                    </a:p>
                  </a:txBody>
                  <a:tcPr/>
                </a:tc>
                <a:extLst>
                  <a:ext uri="{0D108BD9-81ED-4DB2-BD59-A6C34878D82A}">
                    <a16:rowId xmlns:a16="http://schemas.microsoft.com/office/drawing/2014/main" val="2993021154"/>
                  </a:ext>
                </a:extLst>
              </a:tr>
              <a:tr h="419463">
                <a:tc>
                  <a:txBody>
                    <a:bodyPr/>
                    <a:lstStyle/>
                    <a:p>
                      <a:r>
                        <a:rPr lang="en-US" b="1" dirty="0"/>
                        <a:t>27:1-2</a:t>
                      </a:r>
                    </a:p>
                  </a:txBody>
                  <a:tcPr/>
                </a:tc>
                <a:tc>
                  <a:txBody>
                    <a:bodyPr/>
                    <a:lstStyle/>
                    <a:p>
                      <a:r>
                        <a:rPr lang="en-US" sz="1400" dirty="0"/>
                        <a:t>Wearing a yoke</a:t>
                      </a:r>
                    </a:p>
                  </a:txBody>
                  <a:tcPr/>
                </a:tc>
                <a:tc>
                  <a:txBody>
                    <a:bodyPr/>
                    <a:lstStyle/>
                    <a:p>
                      <a:r>
                        <a:rPr lang="en-US" sz="1400" dirty="0"/>
                        <a:t>Judah and the nations should serve Babylon and live</a:t>
                      </a:r>
                    </a:p>
                  </a:txBody>
                  <a:tcPr/>
                </a:tc>
                <a:extLst>
                  <a:ext uri="{0D108BD9-81ED-4DB2-BD59-A6C34878D82A}">
                    <a16:rowId xmlns:a16="http://schemas.microsoft.com/office/drawing/2014/main" val="2446510713"/>
                  </a:ext>
                </a:extLst>
              </a:tr>
              <a:tr h="419463">
                <a:tc>
                  <a:txBody>
                    <a:bodyPr/>
                    <a:lstStyle/>
                    <a:p>
                      <a:r>
                        <a:rPr lang="en-US" b="1" dirty="0"/>
                        <a:t>32:6-15</a:t>
                      </a:r>
                    </a:p>
                  </a:txBody>
                  <a:tcPr/>
                </a:tc>
                <a:tc>
                  <a:txBody>
                    <a:bodyPr/>
                    <a:lstStyle/>
                    <a:p>
                      <a:r>
                        <a:rPr lang="en-US" sz="1400" dirty="0"/>
                        <a:t>Buying a plot of land from </a:t>
                      </a:r>
                      <a:r>
                        <a:rPr lang="en-US" sz="1400" dirty="0" err="1"/>
                        <a:t>Babylons</a:t>
                      </a:r>
                      <a:endParaRPr lang="en-US" sz="1400" dirty="0"/>
                    </a:p>
                  </a:txBody>
                  <a:tcPr/>
                </a:tc>
                <a:tc>
                  <a:txBody>
                    <a:bodyPr/>
                    <a:lstStyle/>
                    <a:p>
                      <a:r>
                        <a:rPr lang="en-US" sz="1400" dirty="0"/>
                        <a:t>Hope…God’s people would return</a:t>
                      </a:r>
                    </a:p>
                  </a:txBody>
                  <a:tcPr/>
                </a:tc>
                <a:extLst>
                  <a:ext uri="{0D108BD9-81ED-4DB2-BD59-A6C34878D82A}">
                    <a16:rowId xmlns:a16="http://schemas.microsoft.com/office/drawing/2014/main" val="3447856862"/>
                  </a:ext>
                </a:extLst>
              </a:tr>
              <a:tr h="419463">
                <a:tc>
                  <a:txBody>
                    <a:bodyPr/>
                    <a:lstStyle/>
                    <a:p>
                      <a:r>
                        <a:rPr lang="en-US" b="1" dirty="0"/>
                        <a:t>43:8-10</a:t>
                      </a:r>
                    </a:p>
                  </a:txBody>
                  <a:tcPr/>
                </a:tc>
                <a:tc>
                  <a:txBody>
                    <a:bodyPr/>
                    <a:lstStyle/>
                    <a:p>
                      <a:r>
                        <a:rPr lang="en-US" sz="1400" dirty="0"/>
                        <a:t>Large stones placed before Pharaoh’s palace in Egypt</a:t>
                      </a:r>
                    </a:p>
                  </a:txBody>
                  <a:tcPr/>
                </a:tc>
                <a:tc>
                  <a:txBody>
                    <a:bodyPr/>
                    <a:lstStyle/>
                    <a:p>
                      <a:r>
                        <a:rPr lang="en-US" sz="1400" dirty="0"/>
                        <a:t>Sovereignty of Nebuchadnezzar</a:t>
                      </a:r>
                    </a:p>
                  </a:txBody>
                  <a:tcPr/>
                </a:tc>
                <a:extLst>
                  <a:ext uri="{0D108BD9-81ED-4DB2-BD59-A6C34878D82A}">
                    <a16:rowId xmlns:a16="http://schemas.microsoft.com/office/drawing/2014/main" val="2538574120"/>
                  </a:ext>
                </a:extLst>
              </a:tr>
              <a:tr h="419463">
                <a:tc>
                  <a:txBody>
                    <a:bodyPr/>
                    <a:lstStyle/>
                    <a:p>
                      <a:r>
                        <a:rPr lang="en-US" b="1" dirty="0"/>
                        <a:t>51:61-64</a:t>
                      </a:r>
                    </a:p>
                  </a:txBody>
                  <a:tcPr/>
                </a:tc>
                <a:tc>
                  <a:txBody>
                    <a:bodyPr/>
                    <a:lstStyle/>
                    <a:p>
                      <a:r>
                        <a:rPr lang="en-US" sz="1400" dirty="0"/>
                        <a:t>Message of doom for Babylon - casting the scroll </a:t>
                      </a:r>
                      <a:r>
                        <a:rPr lang="en-US" sz="1400" dirty="0" err="1"/>
                        <a:t>inot</a:t>
                      </a:r>
                      <a:r>
                        <a:rPr lang="en-US" sz="1400" dirty="0"/>
                        <a:t> the river</a:t>
                      </a:r>
                    </a:p>
                  </a:txBody>
                  <a:tcPr/>
                </a:tc>
                <a:tc>
                  <a:txBody>
                    <a:bodyPr/>
                    <a:lstStyle/>
                    <a:p>
                      <a:r>
                        <a:rPr lang="en-US" sz="1400" dirty="0"/>
                        <a:t>Babylon would sink - never to rise again</a:t>
                      </a:r>
                    </a:p>
                  </a:txBody>
                  <a:tcPr/>
                </a:tc>
                <a:extLst>
                  <a:ext uri="{0D108BD9-81ED-4DB2-BD59-A6C34878D82A}">
                    <a16:rowId xmlns:a16="http://schemas.microsoft.com/office/drawing/2014/main" val="2667499499"/>
                  </a:ext>
                </a:extLst>
              </a:tr>
            </a:tbl>
          </a:graphicData>
        </a:graphic>
      </p:graphicFrame>
    </p:spTree>
    <p:extLst>
      <p:ext uri="{BB962C8B-B14F-4D97-AF65-F5344CB8AC3E}">
        <p14:creationId xmlns:p14="http://schemas.microsoft.com/office/powerpoint/2010/main" val="29021651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537F5-E93E-4D41-85DE-787C1034C44D}"/>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F973A5B9-2283-FE4E-AE42-39262DC57859}"/>
              </a:ext>
            </a:extLst>
          </p:cNvPr>
          <p:cNvSpPr>
            <a:spLocks noGrp="1"/>
          </p:cNvSpPr>
          <p:nvPr>
            <p:ph idx="1"/>
          </p:nvPr>
        </p:nvSpPr>
        <p:spPr/>
        <p:txBody>
          <a:bodyPr>
            <a:normAutofit/>
          </a:bodyPr>
          <a:lstStyle/>
          <a:p>
            <a:pPr marL="118872" indent="0">
              <a:buNone/>
            </a:pPr>
            <a:r>
              <a:rPr lang="en-US" sz="2800" dirty="0"/>
              <a:t> “I know, O Lord, that the way of man is not in himself, that it is not in man who walks to direct his steps” (10:23)</a:t>
            </a:r>
          </a:p>
        </p:txBody>
      </p:sp>
    </p:spTree>
    <p:extLst>
      <p:ext uri="{BB962C8B-B14F-4D97-AF65-F5344CB8AC3E}">
        <p14:creationId xmlns:p14="http://schemas.microsoft.com/office/powerpoint/2010/main" val="6770835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39" y="127575"/>
            <a:ext cx="8618661" cy="1280601"/>
          </a:xfrm>
        </p:spPr>
        <p:txBody>
          <a:bodyPr>
            <a:normAutofit/>
          </a:bodyPr>
          <a:lstStyle/>
          <a:p>
            <a:pPr algn="ctr"/>
            <a:r>
              <a:rPr lang="en-US" dirty="0"/>
              <a:t>Jeremiah</a:t>
            </a:r>
          </a:p>
        </p:txBody>
      </p:sp>
      <p:sp>
        <p:nvSpPr>
          <p:cNvPr id="3" name="Content Placeholder 2"/>
          <p:cNvSpPr>
            <a:spLocks noGrp="1"/>
          </p:cNvSpPr>
          <p:nvPr>
            <p:ph idx="1"/>
          </p:nvPr>
        </p:nvSpPr>
        <p:spPr>
          <a:xfrm>
            <a:off x="762000" y="1447800"/>
            <a:ext cx="8229600" cy="50828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From God's Masterwork - Swindoll</a:t>
            </a:r>
          </a:p>
        </p:txBody>
      </p:sp>
      <p:cxnSp>
        <p:nvCxnSpPr>
          <p:cNvPr id="5" name="Straight Connector 4"/>
          <p:cNvCxnSpPr/>
          <p:nvPr/>
        </p:nvCxnSpPr>
        <p:spPr>
          <a:xfrm rot="5400000">
            <a:off x="-266700" y="2781300"/>
            <a:ext cx="28956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086600" y="2743200"/>
            <a:ext cx="26670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66800" y="4267200"/>
            <a:ext cx="7239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38100" y="5372100"/>
            <a:ext cx="22098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200900" y="5372100"/>
            <a:ext cx="22098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066800" y="6477000"/>
            <a:ext cx="7239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5334000"/>
            <a:ext cx="83058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791200"/>
            <a:ext cx="8305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a:off x="1219200" y="4038600"/>
            <a:ext cx="2438400" cy="369332"/>
          </a:xfrm>
          <a:prstGeom prst="rect">
            <a:avLst/>
          </a:prstGeom>
          <a:noFill/>
        </p:spPr>
        <p:txBody>
          <a:bodyPr wrap="square" rtlCol="0">
            <a:spAutoFit/>
          </a:bodyPr>
          <a:lstStyle/>
          <a:p>
            <a:r>
              <a:rPr lang="en-US" b="1" dirty="0"/>
              <a:t>    </a:t>
            </a:r>
          </a:p>
        </p:txBody>
      </p:sp>
      <p:sp>
        <p:nvSpPr>
          <p:cNvPr id="86" name="TextBox 85"/>
          <p:cNvSpPr txBox="1"/>
          <p:nvPr/>
        </p:nvSpPr>
        <p:spPr>
          <a:xfrm>
            <a:off x="3352800" y="5105400"/>
            <a:ext cx="2590800" cy="369332"/>
          </a:xfrm>
          <a:prstGeom prst="rect">
            <a:avLst/>
          </a:prstGeom>
          <a:noFill/>
        </p:spPr>
        <p:txBody>
          <a:bodyPr wrap="square" rtlCol="0">
            <a:spAutoFit/>
          </a:bodyPr>
          <a:lstStyle/>
          <a:p>
            <a:pPr algn="ctr"/>
            <a:r>
              <a:rPr lang="en-US" b="1" dirty="0"/>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0" y="5410200"/>
            <a:ext cx="16002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cxnSp>
        <p:nvCxnSpPr>
          <p:cNvPr id="64" name="Straight Connector 63"/>
          <p:cNvCxnSpPr/>
          <p:nvPr/>
        </p:nvCxnSpPr>
        <p:spPr>
          <a:xfrm rot="5400000">
            <a:off x="5257800" y="2667000"/>
            <a:ext cx="2743200" cy="3048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228600" y="4876800"/>
            <a:ext cx="1752600" cy="338554"/>
          </a:xfrm>
          <a:prstGeom prst="rect">
            <a:avLst/>
          </a:prstGeom>
          <a:noFill/>
        </p:spPr>
        <p:txBody>
          <a:bodyPr wrap="square" rtlCol="0">
            <a:spAutoFit/>
          </a:bodyPr>
          <a:lstStyle/>
          <a:p>
            <a:r>
              <a:rPr lang="en-US" sz="1600" b="1" i="1" dirty="0"/>
              <a:t>    His Ministry</a:t>
            </a:r>
            <a:endParaRPr lang="en-US" b="1" i="1" dirty="0"/>
          </a:p>
        </p:txBody>
      </p:sp>
      <p:sp>
        <p:nvSpPr>
          <p:cNvPr id="115" name="TextBox 114"/>
          <p:cNvSpPr txBox="1"/>
          <p:nvPr/>
        </p:nvSpPr>
        <p:spPr>
          <a:xfrm>
            <a:off x="1905000" y="3657600"/>
            <a:ext cx="2057400" cy="646331"/>
          </a:xfrm>
          <a:prstGeom prst="rect">
            <a:avLst/>
          </a:prstGeom>
          <a:noFill/>
        </p:spPr>
        <p:txBody>
          <a:bodyPr wrap="square" rtlCol="0">
            <a:spAutoFit/>
          </a:bodyPr>
          <a:lstStyle/>
          <a:p>
            <a:r>
              <a:rPr lang="en-US" dirty="0"/>
              <a:t>    Chapters</a:t>
            </a:r>
          </a:p>
          <a:p>
            <a:r>
              <a:rPr lang="en-US" dirty="0"/>
              <a:t>        1-45</a:t>
            </a:r>
          </a:p>
        </p:txBody>
      </p:sp>
      <p:sp>
        <p:nvSpPr>
          <p:cNvPr id="118" name="TextBox 117"/>
          <p:cNvSpPr txBox="1"/>
          <p:nvPr/>
        </p:nvSpPr>
        <p:spPr>
          <a:xfrm>
            <a:off x="6477000" y="3581400"/>
            <a:ext cx="2057400" cy="646331"/>
          </a:xfrm>
          <a:prstGeom prst="rect">
            <a:avLst/>
          </a:prstGeom>
          <a:noFill/>
        </p:spPr>
        <p:txBody>
          <a:bodyPr wrap="square" rtlCol="0">
            <a:spAutoFit/>
          </a:bodyPr>
          <a:lstStyle/>
          <a:p>
            <a:r>
              <a:rPr lang="en-US" sz="1600" dirty="0"/>
              <a:t>           </a:t>
            </a:r>
            <a:r>
              <a:rPr lang="en-US" dirty="0"/>
              <a:t>Chapter</a:t>
            </a:r>
          </a:p>
          <a:p>
            <a:r>
              <a:rPr lang="en-US" dirty="0"/>
              <a:t>               52</a:t>
            </a:r>
          </a:p>
        </p:txBody>
      </p:sp>
      <p:sp>
        <p:nvSpPr>
          <p:cNvPr id="132" name="TextBox 131"/>
          <p:cNvSpPr txBox="1"/>
          <p:nvPr/>
        </p:nvSpPr>
        <p:spPr>
          <a:xfrm>
            <a:off x="1676400" y="4038600"/>
            <a:ext cx="2514600" cy="369332"/>
          </a:xfrm>
          <a:prstGeom prst="rect">
            <a:avLst/>
          </a:prstGeom>
          <a:noFill/>
        </p:spPr>
        <p:txBody>
          <a:bodyPr wrap="square" rtlCol="0">
            <a:spAutoFit/>
          </a:bodyPr>
          <a:lstStyle/>
          <a:p>
            <a:r>
              <a:rPr lang="en-US" dirty="0"/>
              <a:t>           </a:t>
            </a:r>
          </a:p>
        </p:txBody>
      </p:sp>
      <p:sp>
        <p:nvSpPr>
          <p:cNvPr id="144" name="TextBox 143"/>
          <p:cNvSpPr txBox="1"/>
          <p:nvPr/>
        </p:nvSpPr>
        <p:spPr>
          <a:xfrm>
            <a:off x="54102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1600200" y="1524000"/>
            <a:ext cx="35052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sp>
        <p:nvSpPr>
          <p:cNvPr id="44" name="TextBox 43"/>
          <p:cNvSpPr txBox="1"/>
          <p:nvPr/>
        </p:nvSpPr>
        <p:spPr>
          <a:xfrm>
            <a:off x="4267200" y="3581400"/>
            <a:ext cx="1752600" cy="646331"/>
          </a:xfrm>
          <a:prstGeom prst="rect">
            <a:avLst/>
          </a:prstGeom>
          <a:noFill/>
        </p:spPr>
        <p:txBody>
          <a:bodyPr wrap="square" rtlCol="0">
            <a:spAutoFit/>
          </a:bodyPr>
          <a:lstStyle/>
          <a:p>
            <a:r>
              <a:rPr lang="en-US" dirty="0"/>
              <a:t>        Chapters</a:t>
            </a:r>
          </a:p>
          <a:p>
            <a:r>
              <a:rPr lang="en-US" dirty="0"/>
              <a:t>            46-51</a:t>
            </a:r>
            <a:endParaRPr lang="en-US" sz="1600" dirty="0"/>
          </a:p>
        </p:txBody>
      </p:sp>
      <p:sp>
        <p:nvSpPr>
          <p:cNvPr id="45" name="TextBox 44"/>
          <p:cNvSpPr txBox="1"/>
          <p:nvPr/>
        </p:nvSpPr>
        <p:spPr>
          <a:xfrm>
            <a:off x="1295400" y="1524000"/>
            <a:ext cx="3048000" cy="338554"/>
          </a:xfrm>
          <a:prstGeom prst="rect">
            <a:avLst/>
          </a:prstGeom>
          <a:noFill/>
        </p:spPr>
        <p:txBody>
          <a:bodyPr wrap="square" rtlCol="0">
            <a:spAutoFit/>
          </a:bodyPr>
          <a:lstStyle/>
          <a:p>
            <a:r>
              <a:rPr lang="en-US" sz="1600" dirty="0">
                <a:latin typeface="Arial Black" pitchFamily="34" charset="0"/>
              </a:rPr>
              <a:t>Judah’s Sin &amp; Judgment</a:t>
            </a:r>
          </a:p>
        </p:txBody>
      </p:sp>
      <p:sp>
        <p:nvSpPr>
          <p:cNvPr id="123" name="TextBox 122"/>
          <p:cNvSpPr txBox="1"/>
          <p:nvPr/>
        </p:nvSpPr>
        <p:spPr>
          <a:xfrm>
            <a:off x="3886200" y="1524000"/>
            <a:ext cx="2819400" cy="584775"/>
          </a:xfrm>
          <a:prstGeom prst="rect">
            <a:avLst/>
          </a:prstGeom>
          <a:noFill/>
        </p:spPr>
        <p:txBody>
          <a:bodyPr wrap="square" rtlCol="0">
            <a:spAutoFit/>
          </a:bodyPr>
          <a:lstStyle/>
          <a:p>
            <a:r>
              <a:rPr lang="en-US" sz="1600" dirty="0">
                <a:latin typeface="Arial Black" pitchFamily="34" charset="0"/>
              </a:rPr>
              <a:t>       Prophecies Against      </a:t>
            </a:r>
            <a:br>
              <a:rPr lang="en-US" sz="1600" dirty="0">
                <a:latin typeface="Arial Black" pitchFamily="34" charset="0"/>
              </a:rPr>
            </a:br>
            <a:r>
              <a:rPr lang="en-US" sz="1600" dirty="0">
                <a:latin typeface="Arial Black" pitchFamily="34" charset="0"/>
              </a:rPr>
              <a:t>             the Nations</a:t>
            </a:r>
          </a:p>
        </p:txBody>
      </p:sp>
      <p:sp>
        <p:nvSpPr>
          <p:cNvPr id="124" name="TextBox 123"/>
          <p:cNvSpPr txBox="1"/>
          <p:nvPr/>
        </p:nvSpPr>
        <p:spPr>
          <a:xfrm>
            <a:off x="6781799" y="1524000"/>
            <a:ext cx="1447801" cy="584775"/>
          </a:xfrm>
          <a:prstGeom prst="rect">
            <a:avLst/>
          </a:prstGeom>
          <a:noFill/>
        </p:spPr>
        <p:txBody>
          <a:bodyPr wrap="square" rtlCol="0">
            <a:spAutoFit/>
          </a:bodyPr>
          <a:lstStyle/>
          <a:p>
            <a:r>
              <a:rPr lang="en-US" sz="1600" dirty="0">
                <a:latin typeface="Arial Black" pitchFamily="34" charset="0"/>
              </a:rPr>
              <a:t>A Sobering     </a:t>
            </a:r>
            <a:br>
              <a:rPr lang="en-US" sz="1600" dirty="0">
                <a:latin typeface="Arial Black" pitchFamily="34" charset="0"/>
              </a:rPr>
            </a:br>
            <a:r>
              <a:rPr lang="en-US" sz="1600" dirty="0">
                <a:latin typeface="Arial Black" pitchFamily="34" charset="0"/>
              </a:rPr>
              <a:t>   Ending</a:t>
            </a:r>
          </a:p>
        </p:txBody>
      </p:sp>
      <p:sp>
        <p:nvSpPr>
          <p:cNvPr id="137" name="TextBox 136"/>
          <p:cNvSpPr txBox="1"/>
          <p:nvPr/>
        </p:nvSpPr>
        <p:spPr>
          <a:xfrm>
            <a:off x="-152400" y="4343400"/>
            <a:ext cx="1295400" cy="338554"/>
          </a:xfrm>
          <a:prstGeom prst="rect">
            <a:avLst/>
          </a:prstGeom>
          <a:noFill/>
        </p:spPr>
        <p:txBody>
          <a:bodyPr wrap="square" rtlCol="0">
            <a:spAutoFit/>
          </a:bodyPr>
          <a:lstStyle/>
          <a:p>
            <a:r>
              <a:rPr lang="en-US" sz="1600" dirty="0"/>
              <a:t>   </a:t>
            </a:r>
            <a:r>
              <a:rPr lang="en-US" sz="1600" b="1" i="1" dirty="0"/>
              <a:t>Key Verses</a:t>
            </a:r>
          </a:p>
        </p:txBody>
      </p:sp>
      <p:sp>
        <p:nvSpPr>
          <p:cNvPr id="138" name="TextBox 137"/>
          <p:cNvSpPr txBox="1"/>
          <p:nvPr/>
        </p:nvSpPr>
        <p:spPr>
          <a:xfrm>
            <a:off x="228600" y="5410200"/>
            <a:ext cx="1600200" cy="338554"/>
          </a:xfrm>
          <a:prstGeom prst="rect">
            <a:avLst/>
          </a:prstGeom>
          <a:noFill/>
        </p:spPr>
        <p:txBody>
          <a:bodyPr wrap="square" rtlCol="0">
            <a:spAutoFit/>
          </a:bodyPr>
          <a:lstStyle/>
          <a:p>
            <a:r>
              <a:rPr lang="en-US" sz="1600" b="1" dirty="0"/>
              <a:t>  </a:t>
            </a:r>
            <a:r>
              <a:rPr lang="en-US" sz="1600" b="1" i="1" dirty="0"/>
              <a:t>Theme</a:t>
            </a:r>
          </a:p>
        </p:txBody>
      </p:sp>
      <p:sp>
        <p:nvSpPr>
          <p:cNvPr id="140" name="TextBox 139"/>
          <p:cNvSpPr txBox="1"/>
          <p:nvPr/>
        </p:nvSpPr>
        <p:spPr>
          <a:xfrm>
            <a:off x="0" y="5849779"/>
            <a:ext cx="1905000" cy="584775"/>
          </a:xfrm>
          <a:prstGeom prst="rect">
            <a:avLst/>
          </a:prstGeom>
          <a:noFill/>
        </p:spPr>
        <p:txBody>
          <a:bodyPr wrap="square" rtlCol="0">
            <a:spAutoFit/>
          </a:bodyPr>
          <a:lstStyle/>
          <a:p>
            <a:r>
              <a:rPr lang="en-US" sz="1600" b="1" i="1" dirty="0"/>
              <a:t>Christ in </a:t>
            </a:r>
          </a:p>
          <a:p>
            <a:r>
              <a:rPr lang="en-US" sz="1600" b="1" i="1" dirty="0"/>
              <a:t>Jeremiah</a:t>
            </a:r>
          </a:p>
        </p:txBody>
      </p:sp>
      <p:sp>
        <p:nvSpPr>
          <p:cNvPr id="176" name="TextBox 175"/>
          <p:cNvSpPr txBox="1"/>
          <p:nvPr/>
        </p:nvSpPr>
        <p:spPr>
          <a:xfrm>
            <a:off x="3657601" y="5410200"/>
            <a:ext cx="152400" cy="369332"/>
          </a:xfrm>
          <a:prstGeom prst="rect">
            <a:avLst/>
          </a:prstGeom>
          <a:noFill/>
        </p:spPr>
        <p:txBody>
          <a:bodyPr wrap="square" rtlCol="0">
            <a:spAutoFit/>
          </a:bodyPr>
          <a:lstStyle/>
          <a:p>
            <a:endParaRPr lang="en-US" dirty="0"/>
          </a:p>
        </p:txBody>
      </p:sp>
      <p:cxnSp>
        <p:nvCxnSpPr>
          <p:cNvPr id="67" name="Straight Connector 66"/>
          <p:cNvCxnSpPr/>
          <p:nvPr/>
        </p:nvCxnSpPr>
        <p:spPr>
          <a:xfrm rot="5400000">
            <a:off x="2857500" y="2705100"/>
            <a:ext cx="2667000" cy="3048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1219200" y="1868004"/>
            <a:ext cx="1421396" cy="307777"/>
          </a:xfrm>
          <a:prstGeom prst="rect">
            <a:avLst/>
          </a:prstGeom>
          <a:noFill/>
        </p:spPr>
        <p:txBody>
          <a:bodyPr wrap="square" rtlCol="0">
            <a:spAutoFit/>
          </a:bodyPr>
          <a:lstStyle/>
          <a:p>
            <a:r>
              <a:rPr lang="en-US" sz="1400" b="1" dirty="0"/>
              <a:t>Jeremiah’s Call</a:t>
            </a:r>
          </a:p>
        </p:txBody>
      </p:sp>
      <p:cxnSp>
        <p:nvCxnSpPr>
          <p:cNvPr id="78" name="Straight Connector 77"/>
          <p:cNvCxnSpPr/>
          <p:nvPr/>
        </p:nvCxnSpPr>
        <p:spPr>
          <a:xfrm>
            <a:off x="1371600" y="2209800"/>
            <a:ext cx="990600" cy="0"/>
          </a:xfrm>
          <a:prstGeom prst="line">
            <a:avLst/>
          </a:prstGeom>
        </p:spPr>
        <p:style>
          <a:lnRef idx="1">
            <a:schemeClr val="accent1"/>
          </a:lnRef>
          <a:fillRef idx="0">
            <a:schemeClr val="accent1"/>
          </a:fillRef>
          <a:effectRef idx="0">
            <a:schemeClr val="accent1"/>
          </a:effectRef>
          <a:fontRef idx="minor">
            <a:schemeClr val="tx1"/>
          </a:fontRef>
        </p:style>
      </p:cxnSp>
      <p:sp>
        <p:nvSpPr>
          <p:cNvPr id="105" name="TextBox 104"/>
          <p:cNvSpPr txBox="1"/>
          <p:nvPr/>
        </p:nvSpPr>
        <p:spPr>
          <a:xfrm>
            <a:off x="2514600" y="1905000"/>
            <a:ext cx="2260695" cy="307777"/>
          </a:xfrm>
          <a:prstGeom prst="rect">
            <a:avLst/>
          </a:prstGeom>
          <a:noFill/>
        </p:spPr>
        <p:txBody>
          <a:bodyPr wrap="square" rtlCol="0">
            <a:spAutoFit/>
          </a:bodyPr>
          <a:lstStyle/>
          <a:p>
            <a:r>
              <a:rPr lang="en-US" sz="1400" b="1" dirty="0"/>
              <a:t>Exhortations to Judah</a:t>
            </a:r>
          </a:p>
        </p:txBody>
      </p:sp>
      <p:cxnSp>
        <p:nvCxnSpPr>
          <p:cNvPr id="107" name="Straight Connector 106"/>
          <p:cNvCxnSpPr/>
          <p:nvPr/>
        </p:nvCxnSpPr>
        <p:spPr>
          <a:xfrm>
            <a:off x="2667000" y="2209800"/>
            <a:ext cx="1447800" cy="0"/>
          </a:xfrm>
          <a:prstGeom prst="line">
            <a:avLst/>
          </a:prstGeom>
        </p:spPr>
        <p:style>
          <a:lnRef idx="1">
            <a:schemeClr val="accent1"/>
          </a:lnRef>
          <a:fillRef idx="0">
            <a:schemeClr val="accent1"/>
          </a:fillRef>
          <a:effectRef idx="0">
            <a:schemeClr val="accent1"/>
          </a:effectRef>
          <a:fontRef idx="minor">
            <a:schemeClr val="tx1"/>
          </a:fontRef>
        </p:style>
      </p:cxnSp>
      <p:sp>
        <p:nvSpPr>
          <p:cNvPr id="112" name="TextBox 111"/>
          <p:cNvSpPr txBox="1"/>
          <p:nvPr/>
        </p:nvSpPr>
        <p:spPr>
          <a:xfrm>
            <a:off x="1371600" y="2227420"/>
            <a:ext cx="914400" cy="307777"/>
          </a:xfrm>
          <a:prstGeom prst="rect">
            <a:avLst/>
          </a:prstGeom>
          <a:noFill/>
        </p:spPr>
        <p:txBody>
          <a:bodyPr wrap="square" rtlCol="0">
            <a:spAutoFit/>
          </a:bodyPr>
          <a:lstStyle/>
          <a:p>
            <a:r>
              <a:rPr lang="en-US" sz="1400" b="1" dirty="0"/>
              <a:t>Idolatry</a:t>
            </a:r>
          </a:p>
        </p:txBody>
      </p:sp>
      <p:cxnSp>
        <p:nvCxnSpPr>
          <p:cNvPr id="114" name="Straight Connector 113"/>
          <p:cNvCxnSpPr/>
          <p:nvPr/>
        </p:nvCxnSpPr>
        <p:spPr>
          <a:xfrm>
            <a:off x="1524000" y="2514600"/>
            <a:ext cx="457200" cy="0"/>
          </a:xfrm>
          <a:prstGeom prst="line">
            <a:avLst/>
          </a:prstGeom>
        </p:spPr>
        <p:style>
          <a:lnRef idx="1">
            <a:schemeClr val="accent1"/>
          </a:lnRef>
          <a:fillRef idx="0">
            <a:schemeClr val="accent1"/>
          </a:fillRef>
          <a:effectRef idx="0">
            <a:schemeClr val="accent1"/>
          </a:effectRef>
          <a:fontRef idx="minor">
            <a:schemeClr val="tx1"/>
          </a:fontRef>
        </p:style>
      </p:cxnSp>
      <p:sp>
        <p:nvSpPr>
          <p:cNvPr id="119" name="TextBox 118"/>
          <p:cNvSpPr txBox="1"/>
          <p:nvPr/>
        </p:nvSpPr>
        <p:spPr>
          <a:xfrm>
            <a:off x="2511772" y="2240578"/>
            <a:ext cx="1786662" cy="523220"/>
          </a:xfrm>
          <a:prstGeom prst="rect">
            <a:avLst/>
          </a:prstGeom>
          <a:noFill/>
        </p:spPr>
        <p:txBody>
          <a:bodyPr wrap="square" rtlCol="0">
            <a:spAutoFit/>
          </a:bodyPr>
          <a:lstStyle/>
          <a:p>
            <a:r>
              <a:rPr lang="en-US" sz="1400" dirty="0"/>
              <a:t>      </a:t>
            </a:r>
            <a:r>
              <a:rPr lang="en-US" sz="1400" b="1" dirty="0"/>
              <a:t>Promises of </a:t>
            </a:r>
          </a:p>
          <a:p>
            <a:r>
              <a:rPr lang="en-US" sz="1400" b="1" dirty="0"/>
              <a:t>Restoration (30-33)</a:t>
            </a:r>
          </a:p>
        </p:txBody>
      </p:sp>
      <p:cxnSp>
        <p:nvCxnSpPr>
          <p:cNvPr id="121" name="Straight Connector 120"/>
          <p:cNvCxnSpPr/>
          <p:nvPr/>
        </p:nvCxnSpPr>
        <p:spPr>
          <a:xfrm>
            <a:off x="2743200" y="2743200"/>
            <a:ext cx="1219200" cy="0"/>
          </a:xfrm>
          <a:prstGeom prst="line">
            <a:avLst/>
          </a:prstGeom>
        </p:spPr>
        <p:style>
          <a:lnRef idx="1">
            <a:schemeClr val="accent1"/>
          </a:lnRef>
          <a:fillRef idx="0">
            <a:schemeClr val="accent1"/>
          </a:fillRef>
          <a:effectRef idx="0">
            <a:schemeClr val="accent1"/>
          </a:effectRef>
          <a:fontRef idx="minor">
            <a:schemeClr val="tx1"/>
          </a:fontRef>
        </p:style>
      </p:cxnSp>
      <p:sp>
        <p:nvSpPr>
          <p:cNvPr id="128" name="TextBox 127"/>
          <p:cNvSpPr txBox="1"/>
          <p:nvPr/>
        </p:nvSpPr>
        <p:spPr>
          <a:xfrm>
            <a:off x="1143000" y="2514600"/>
            <a:ext cx="1219200" cy="523220"/>
          </a:xfrm>
          <a:prstGeom prst="rect">
            <a:avLst/>
          </a:prstGeom>
          <a:noFill/>
        </p:spPr>
        <p:txBody>
          <a:bodyPr wrap="square" rtlCol="0">
            <a:spAutoFit/>
          </a:bodyPr>
          <a:lstStyle/>
          <a:p>
            <a:r>
              <a:rPr lang="en-US" sz="1400" dirty="0"/>
              <a:t>      </a:t>
            </a:r>
            <a:r>
              <a:rPr lang="en-US" sz="1400" b="1" dirty="0"/>
              <a:t>Corrupt</a:t>
            </a:r>
            <a:r>
              <a:rPr lang="en-US" sz="1400" dirty="0"/>
              <a:t> </a:t>
            </a:r>
          </a:p>
          <a:p>
            <a:r>
              <a:rPr lang="en-US" sz="1400" dirty="0"/>
              <a:t>   </a:t>
            </a:r>
            <a:r>
              <a:rPr lang="en-US" sz="1400" b="1" dirty="0"/>
              <a:t>Leadership</a:t>
            </a:r>
          </a:p>
        </p:txBody>
      </p:sp>
      <p:cxnSp>
        <p:nvCxnSpPr>
          <p:cNvPr id="130" name="Straight Connector 129"/>
          <p:cNvCxnSpPr/>
          <p:nvPr/>
        </p:nvCxnSpPr>
        <p:spPr>
          <a:xfrm>
            <a:off x="1371600" y="3048000"/>
            <a:ext cx="762000" cy="0"/>
          </a:xfrm>
          <a:prstGeom prst="line">
            <a:avLst/>
          </a:prstGeom>
        </p:spPr>
        <p:style>
          <a:lnRef idx="1">
            <a:schemeClr val="accent1"/>
          </a:lnRef>
          <a:fillRef idx="0">
            <a:schemeClr val="accent1"/>
          </a:fillRef>
          <a:effectRef idx="0">
            <a:schemeClr val="accent1"/>
          </a:effectRef>
          <a:fontRef idx="minor">
            <a:schemeClr val="tx1"/>
          </a:fontRef>
        </p:style>
      </p:cxnSp>
      <p:sp>
        <p:nvSpPr>
          <p:cNvPr id="134" name="TextBox 133"/>
          <p:cNvSpPr txBox="1"/>
          <p:nvPr/>
        </p:nvSpPr>
        <p:spPr>
          <a:xfrm>
            <a:off x="2199635" y="2786255"/>
            <a:ext cx="2296165" cy="523220"/>
          </a:xfrm>
          <a:prstGeom prst="rect">
            <a:avLst/>
          </a:prstGeom>
          <a:noFill/>
        </p:spPr>
        <p:txBody>
          <a:bodyPr wrap="square" rtlCol="0">
            <a:spAutoFit/>
          </a:bodyPr>
          <a:lstStyle/>
          <a:p>
            <a:r>
              <a:rPr lang="en-US" sz="1400" dirty="0"/>
              <a:t>       </a:t>
            </a:r>
            <a:r>
              <a:rPr lang="en-US" sz="1400" b="1" dirty="0"/>
              <a:t>Fall of Jerusalem and</a:t>
            </a:r>
          </a:p>
          <a:p>
            <a:r>
              <a:rPr lang="en-US" sz="1400" b="1" dirty="0"/>
              <a:t>           aftermath (39-45)</a:t>
            </a:r>
          </a:p>
        </p:txBody>
      </p:sp>
      <p:cxnSp>
        <p:nvCxnSpPr>
          <p:cNvPr id="142" name="Straight Connector 141"/>
          <p:cNvCxnSpPr/>
          <p:nvPr/>
        </p:nvCxnSpPr>
        <p:spPr>
          <a:xfrm>
            <a:off x="2743200" y="3276600"/>
            <a:ext cx="1219200" cy="0"/>
          </a:xfrm>
          <a:prstGeom prst="line">
            <a:avLst/>
          </a:prstGeom>
        </p:spPr>
        <p:style>
          <a:lnRef idx="1">
            <a:schemeClr val="accent1"/>
          </a:lnRef>
          <a:fillRef idx="0">
            <a:schemeClr val="accent1"/>
          </a:fillRef>
          <a:effectRef idx="0">
            <a:schemeClr val="accent1"/>
          </a:effectRef>
          <a:fontRef idx="minor">
            <a:schemeClr val="tx1"/>
          </a:fontRef>
        </p:style>
      </p:cxnSp>
      <p:sp>
        <p:nvSpPr>
          <p:cNvPr id="156" name="TextBox 155"/>
          <p:cNvSpPr txBox="1"/>
          <p:nvPr/>
        </p:nvSpPr>
        <p:spPr>
          <a:xfrm>
            <a:off x="4267200" y="2133600"/>
            <a:ext cx="1158663" cy="1323439"/>
          </a:xfrm>
          <a:prstGeom prst="rect">
            <a:avLst/>
          </a:prstGeom>
          <a:noFill/>
        </p:spPr>
        <p:txBody>
          <a:bodyPr wrap="square" rtlCol="0">
            <a:spAutoFit/>
          </a:bodyPr>
          <a:lstStyle/>
          <a:p>
            <a:pPr>
              <a:buFont typeface="Arial" pitchFamily="34" charset="0"/>
              <a:buChar char="•"/>
            </a:pPr>
            <a:r>
              <a:rPr lang="en-US" sz="1600" b="1" dirty="0"/>
              <a:t>Egypt</a:t>
            </a:r>
          </a:p>
          <a:p>
            <a:pPr>
              <a:buFont typeface="Arial" pitchFamily="34" charset="0"/>
              <a:buChar char="•"/>
            </a:pPr>
            <a:r>
              <a:rPr lang="en-US" sz="1600" b="1" dirty="0"/>
              <a:t>Philistia</a:t>
            </a:r>
          </a:p>
          <a:p>
            <a:pPr>
              <a:buFont typeface="Arial" pitchFamily="34" charset="0"/>
              <a:buChar char="•"/>
            </a:pPr>
            <a:r>
              <a:rPr lang="en-US" sz="1600" b="1" dirty="0"/>
              <a:t>Moab</a:t>
            </a:r>
          </a:p>
          <a:p>
            <a:pPr>
              <a:buFont typeface="Arial" pitchFamily="34" charset="0"/>
              <a:buChar char="•"/>
            </a:pPr>
            <a:r>
              <a:rPr lang="en-US" sz="1600" b="1" dirty="0"/>
              <a:t>Ammon</a:t>
            </a:r>
          </a:p>
          <a:p>
            <a:pPr>
              <a:buFont typeface="Arial" pitchFamily="34" charset="0"/>
              <a:buChar char="•"/>
            </a:pPr>
            <a:r>
              <a:rPr lang="en-US" sz="1600" b="1" dirty="0"/>
              <a:t>Edom</a:t>
            </a:r>
          </a:p>
        </p:txBody>
      </p:sp>
      <p:sp>
        <p:nvSpPr>
          <p:cNvPr id="157" name="TextBox 156"/>
          <p:cNvSpPr txBox="1"/>
          <p:nvPr/>
        </p:nvSpPr>
        <p:spPr>
          <a:xfrm>
            <a:off x="5181600" y="2133600"/>
            <a:ext cx="2022077" cy="1077218"/>
          </a:xfrm>
          <a:prstGeom prst="rect">
            <a:avLst/>
          </a:prstGeom>
          <a:noFill/>
        </p:spPr>
        <p:txBody>
          <a:bodyPr wrap="square" rtlCol="0">
            <a:spAutoFit/>
          </a:bodyPr>
          <a:lstStyle/>
          <a:p>
            <a:pPr>
              <a:buFont typeface="Arial" pitchFamily="34" charset="0"/>
              <a:buChar char="•"/>
            </a:pPr>
            <a:r>
              <a:rPr lang="en-US" sz="1600" b="1" dirty="0"/>
              <a:t>Damascus</a:t>
            </a:r>
          </a:p>
          <a:p>
            <a:pPr>
              <a:buFont typeface="Arial" pitchFamily="34" charset="0"/>
              <a:buChar char="•"/>
            </a:pPr>
            <a:r>
              <a:rPr lang="en-US" sz="1600" b="1" dirty="0"/>
              <a:t>Kedar &amp; Hazor</a:t>
            </a:r>
          </a:p>
          <a:p>
            <a:pPr>
              <a:buFont typeface="Arial" pitchFamily="34" charset="0"/>
              <a:buChar char="•"/>
            </a:pPr>
            <a:r>
              <a:rPr lang="en-US" sz="1600" b="1" dirty="0"/>
              <a:t>Elam</a:t>
            </a:r>
          </a:p>
          <a:p>
            <a:pPr>
              <a:buFont typeface="Arial" pitchFamily="34" charset="0"/>
              <a:buChar char="•"/>
            </a:pPr>
            <a:r>
              <a:rPr lang="en-US" sz="1600" b="1" dirty="0"/>
              <a:t>Babylon</a:t>
            </a:r>
          </a:p>
        </p:txBody>
      </p:sp>
      <p:sp>
        <p:nvSpPr>
          <p:cNvPr id="158" name="TextBox 157"/>
          <p:cNvSpPr txBox="1"/>
          <p:nvPr/>
        </p:nvSpPr>
        <p:spPr>
          <a:xfrm>
            <a:off x="6781800" y="2209800"/>
            <a:ext cx="2004304" cy="584775"/>
          </a:xfrm>
          <a:prstGeom prst="rect">
            <a:avLst/>
          </a:prstGeom>
          <a:noFill/>
        </p:spPr>
        <p:txBody>
          <a:bodyPr wrap="square" rtlCol="0">
            <a:spAutoFit/>
          </a:bodyPr>
          <a:lstStyle/>
          <a:p>
            <a:r>
              <a:rPr lang="en-US" sz="1600" dirty="0"/>
              <a:t>    </a:t>
            </a:r>
            <a:r>
              <a:rPr lang="en-US" sz="1600" b="1" dirty="0"/>
              <a:t>Jerusalem in </a:t>
            </a:r>
          </a:p>
          <a:p>
            <a:r>
              <a:rPr lang="en-US" sz="1600" b="1" dirty="0"/>
              <a:t>            ruins</a:t>
            </a:r>
          </a:p>
        </p:txBody>
      </p:sp>
      <p:cxnSp>
        <p:nvCxnSpPr>
          <p:cNvPr id="160" name="Straight Connector 159"/>
          <p:cNvCxnSpPr/>
          <p:nvPr/>
        </p:nvCxnSpPr>
        <p:spPr>
          <a:xfrm>
            <a:off x="7315200" y="2743200"/>
            <a:ext cx="457200" cy="0"/>
          </a:xfrm>
          <a:prstGeom prst="line">
            <a:avLst/>
          </a:prstGeom>
        </p:spPr>
        <p:style>
          <a:lnRef idx="1">
            <a:schemeClr val="accent1"/>
          </a:lnRef>
          <a:fillRef idx="0">
            <a:schemeClr val="accent1"/>
          </a:fillRef>
          <a:effectRef idx="0">
            <a:schemeClr val="accent1"/>
          </a:effectRef>
          <a:fontRef idx="minor">
            <a:schemeClr val="tx1"/>
          </a:fontRef>
        </p:style>
      </p:cxnSp>
      <p:sp>
        <p:nvSpPr>
          <p:cNvPr id="163" name="TextBox 162"/>
          <p:cNvSpPr txBox="1"/>
          <p:nvPr/>
        </p:nvSpPr>
        <p:spPr>
          <a:xfrm>
            <a:off x="2438400" y="4343400"/>
            <a:ext cx="4419600" cy="369332"/>
          </a:xfrm>
          <a:prstGeom prst="rect">
            <a:avLst/>
          </a:prstGeom>
          <a:noFill/>
        </p:spPr>
        <p:txBody>
          <a:bodyPr wrap="square" rtlCol="0">
            <a:spAutoFit/>
          </a:bodyPr>
          <a:lstStyle/>
          <a:p>
            <a:r>
              <a:rPr lang="en-US" dirty="0"/>
              <a:t>     </a:t>
            </a:r>
            <a:r>
              <a:rPr lang="en-US" b="1" dirty="0"/>
              <a:t>7:23-24; 8:11-12, 21; 9:23-24; chapter 31 </a:t>
            </a:r>
          </a:p>
        </p:txBody>
      </p:sp>
      <p:sp>
        <p:nvSpPr>
          <p:cNvPr id="164" name="TextBox 163"/>
          <p:cNvSpPr txBox="1"/>
          <p:nvPr/>
        </p:nvSpPr>
        <p:spPr>
          <a:xfrm>
            <a:off x="2667000" y="5334000"/>
            <a:ext cx="4038600" cy="369332"/>
          </a:xfrm>
          <a:prstGeom prst="rect">
            <a:avLst/>
          </a:prstGeom>
          <a:noFill/>
        </p:spPr>
        <p:txBody>
          <a:bodyPr wrap="square" rtlCol="0">
            <a:spAutoFit/>
          </a:bodyPr>
          <a:lstStyle/>
          <a:p>
            <a:r>
              <a:rPr lang="en-US" dirty="0"/>
              <a:t>   Judgment is coming; repent! (Ch. 29)</a:t>
            </a:r>
          </a:p>
        </p:txBody>
      </p:sp>
      <p:sp>
        <p:nvSpPr>
          <p:cNvPr id="165" name="TextBox 164"/>
          <p:cNvSpPr txBox="1"/>
          <p:nvPr/>
        </p:nvSpPr>
        <p:spPr>
          <a:xfrm>
            <a:off x="1143000" y="5791200"/>
            <a:ext cx="7135361" cy="584775"/>
          </a:xfrm>
          <a:prstGeom prst="rect">
            <a:avLst/>
          </a:prstGeom>
          <a:noFill/>
        </p:spPr>
        <p:txBody>
          <a:bodyPr wrap="square" rtlCol="0">
            <a:spAutoFit/>
          </a:bodyPr>
          <a:lstStyle/>
          <a:p>
            <a:r>
              <a:rPr lang="en-US" sz="1600" dirty="0"/>
              <a:t>The Spring of Living Water (2:13); the Righteous Branch; Coming Shepherd.  The Lord Our Righteousness (23:5-6); the New Covenant (</a:t>
            </a:r>
            <a:r>
              <a:rPr lang="en-US" sz="1600" dirty="0" err="1"/>
              <a:t>ch.</a:t>
            </a:r>
            <a:r>
              <a:rPr lang="en-US" sz="1600" dirty="0"/>
              <a:t> 31); Redeemer (50:34)</a:t>
            </a:r>
          </a:p>
        </p:txBody>
      </p:sp>
      <p:sp>
        <p:nvSpPr>
          <p:cNvPr id="166" name="TextBox 165"/>
          <p:cNvSpPr txBox="1"/>
          <p:nvPr/>
        </p:nvSpPr>
        <p:spPr>
          <a:xfrm>
            <a:off x="6553200" y="2743200"/>
            <a:ext cx="1981200" cy="861774"/>
          </a:xfrm>
          <a:prstGeom prst="rect">
            <a:avLst/>
          </a:prstGeom>
          <a:noFill/>
        </p:spPr>
        <p:txBody>
          <a:bodyPr wrap="square" rtlCol="0">
            <a:spAutoFit/>
          </a:bodyPr>
          <a:lstStyle/>
          <a:p>
            <a:r>
              <a:rPr lang="en-US" sz="1600"/>
              <a:t>  </a:t>
            </a:r>
            <a:r>
              <a:rPr lang="en-US" sz="1600" b="1"/>
              <a:t>Jeremiah “weeps” </a:t>
            </a:r>
          </a:p>
          <a:p>
            <a:r>
              <a:rPr lang="en-US" sz="1600" b="1"/>
              <a:t> over their sad state</a:t>
            </a:r>
          </a:p>
          <a:p>
            <a:endParaRPr lang="en-US"/>
          </a:p>
        </p:txBody>
      </p:sp>
      <p:cxnSp>
        <p:nvCxnSpPr>
          <p:cNvPr id="168" name="Straight Connector 167"/>
          <p:cNvCxnSpPr/>
          <p:nvPr/>
        </p:nvCxnSpPr>
        <p:spPr>
          <a:xfrm>
            <a:off x="6781800" y="3276600"/>
            <a:ext cx="1371600" cy="0"/>
          </a:xfrm>
          <a:prstGeom prst="line">
            <a:avLst/>
          </a:prstGeom>
        </p:spPr>
        <p:style>
          <a:lnRef idx="1">
            <a:schemeClr val="accent1"/>
          </a:lnRef>
          <a:fillRef idx="0">
            <a:schemeClr val="accent1"/>
          </a:fillRef>
          <a:effectRef idx="0">
            <a:schemeClr val="accent1"/>
          </a:effectRef>
          <a:fontRef idx="minor">
            <a:schemeClr val="tx1"/>
          </a:fontRef>
        </p:style>
      </p:cxnSp>
      <p:sp>
        <p:nvSpPr>
          <p:cNvPr id="182" name="TextBox 181"/>
          <p:cNvSpPr txBox="1"/>
          <p:nvPr/>
        </p:nvSpPr>
        <p:spPr>
          <a:xfrm>
            <a:off x="68139" y="1558766"/>
            <a:ext cx="973356" cy="1600438"/>
          </a:xfrm>
          <a:prstGeom prst="rect">
            <a:avLst/>
          </a:prstGeom>
          <a:solidFill>
            <a:srgbClr val="FFC000"/>
          </a:solidFill>
        </p:spPr>
        <p:txBody>
          <a:bodyPr wrap="square" rtlCol="0">
            <a:spAutoFit/>
          </a:bodyPr>
          <a:lstStyle/>
          <a:p>
            <a:r>
              <a:rPr lang="en-US" sz="1400" b="1" dirty="0"/>
              <a:t>Five kings  </a:t>
            </a:r>
            <a:r>
              <a:rPr lang="en-US" sz="1400" dirty="0"/>
              <a:t>(</a:t>
            </a:r>
            <a:r>
              <a:rPr lang="en-US" sz="1400" i="1" dirty="0"/>
              <a:t>Judah</a:t>
            </a:r>
            <a:r>
              <a:rPr lang="en-US" sz="1400" dirty="0"/>
              <a:t>): Josiah Jehohaz </a:t>
            </a:r>
            <a:r>
              <a:rPr lang="en-US" sz="1400" dirty="0" err="1"/>
              <a:t>Jehoakim</a:t>
            </a:r>
            <a:endParaRPr lang="en-US" sz="1400" dirty="0"/>
          </a:p>
          <a:p>
            <a:r>
              <a:rPr lang="en-US" sz="1400" dirty="0" err="1"/>
              <a:t>Jehoachin</a:t>
            </a:r>
            <a:r>
              <a:rPr lang="en-US" sz="1400" dirty="0"/>
              <a:t>,</a:t>
            </a:r>
          </a:p>
          <a:p>
            <a:r>
              <a:rPr lang="en-US" sz="1400" dirty="0"/>
              <a:t>Zedekiah</a:t>
            </a:r>
          </a:p>
        </p:txBody>
      </p:sp>
      <p:cxnSp>
        <p:nvCxnSpPr>
          <p:cNvPr id="184" name="Straight Connector 183"/>
          <p:cNvCxnSpPr/>
          <p:nvPr/>
        </p:nvCxnSpPr>
        <p:spPr>
          <a:xfrm>
            <a:off x="228600" y="22098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a:off x="0" y="4724400"/>
            <a:ext cx="83058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93" name="TextBox 192"/>
          <p:cNvSpPr txBox="1"/>
          <p:nvPr/>
        </p:nvSpPr>
        <p:spPr>
          <a:xfrm>
            <a:off x="1066800" y="4724400"/>
            <a:ext cx="3048000" cy="523220"/>
          </a:xfrm>
          <a:prstGeom prst="rect">
            <a:avLst/>
          </a:prstGeom>
          <a:noFill/>
        </p:spPr>
        <p:txBody>
          <a:bodyPr wrap="square" rtlCol="0">
            <a:spAutoFit/>
          </a:bodyPr>
          <a:lstStyle/>
          <a:p>
            <a:r>
              <a:rPr lang="en-US" sz="1400" b="1"/>
              <a:t>627 -605 B.C.- Judah being   threatened by Assyria &amp; Egypt </a:t>
            </a:r>
          </a:p>
        </p:txBody>
      </p:sp>
      <p:cxnSp>
        <p:nvCxnSpPr>
          <p:cNvPr id="195" name="Straight Connector 194"/>
          <p:cNvCxnSpPr/>
          <p:nvPr/>
        </p:nvCxnSpPr>
        <p:spPr>
          <a:xfrm rot="5400000">
            <a:off x="3276600" y="5029200"/>
            <a:ext cx="609600" cy="0"/>
          </a:xfrm>
          <a:prstGeom prst="line">
            <a:avLst/>
          </a:prstGeom>
        </p:spPr>
        <p:style>
          <a:lnRef idx="1">
            <a:schemeClr val="accent1"/>
          </a:lnRef>
          <a:fillRef idx="0">
            <a:schemeClr val="accent1"/>
          </a:fillRef>
          <a:effectRef idx="0">
            <a:schemeClr val="accent1"/>
          </a:effectRef>
          <a:fontRef idx="minor">
            <a:schemeClr val="tx1"/>
          </a:fontRef>
        </p:style>
      </p:cxnSp>
      <p:sp>
        <p:nvSpPr>
          <p:cNvPr id="199" name="TextBox 198"/>
          <p:cNvSpPr txBox="1"/>
          <p:nvPr/>
        </p:nvSpPr>
        <p:spPr>
          <a:xfrm>
            <a:off x="3581400" y="4724400"/>
            <a:ext cx="2590800" cy="523220"/>
          </a:xfrm>
          <a:prstGeom prst="rect">
            <a:avLst/>
          </a:prstGeom>
          <a:noFill/>
        </p:spPr>
        <p:txBody>
          <a:bodyPr wrap="square" rtlCol="0">
            <a:spAutoFit/>
          </a:bodyPr>
          <a:lstStyle/>
          <a:p>
            <a:r>
              <a:rPr lang="en-US" sz="1400" b="1"/>
              <a:t>605-586 while Judah </a:t>
            </a:r>
          </a:p>
          <a:p>
            <a:r>
              <a:rPr lang="en-US" sz="1400" b="1"/>
              <a:t>is threatened by Babylon</a:t>
            </a:r>
          </a:p>
        </p:txBody>
      </p:sp>
      <p:cxnSp>
        <p:nvCxnSpPr>
          <p:cNvPr id="200" name="Straight Connector 199"/>
          <p:cNvCxnSpPr/>
          <p:nvPr/>
        </p:nvCxnSpPr>
        <p:spPr>
          <a:xfrm rot="5400000">
            <a:off x="5334000" y="5029200"/>
            <a:ext cx="609600" cy="0"/>
          </a:xfrm>
          <a:prstGeom prst="line">
            <a:avLst/>
          </a:prstGeom>
        </p:spPr>
        <p:style>
          <a:lnRef idx="1">
            <a:schemeClr val="accent1"/>
          </a:lnRef>
          <a:fillRef idx="0">
            <a:schemeClr val="accent1"/>
          </a:fillRef>
          <a:effectRef idx="0">
            <a:schemeClr val="accent1"/>
          </a:effectRef>
          <a:fontRef idx="minor">
            <a:schemeClr val="tx1"/>
          </a:fontRef>
        </p:style>
      </p:cxnSp>
      <p:sp>
        <p:nvSpPr>
          <p:cNvPr id="202" name="TextBox 201"/>
          <p:cNvSpPr txBox="1"/>
          <p:nvPr/>
        </p:nvSpPr>
        <p:spPr>
          <a:xfrm>
            <a:off x="5638800" y="4724400"/>
            <a:ext cx="2514600" cy="523220"/>
          </a:xfrm>
          <a:prstGeom prst="rect">
            <a:avLst/>
          </a:prstGeom>
          <a:noFill/>
        </p:spPr>
        <p:txBody>
          <a:bodyPr wrap="square" rtlCol="0">
            <a:spAutoFit/>
          </a:bodyPr>
          <a:lstStyle/>
          <a:p>
            <a:r>
              <a:rPr lang="en-US" sz="1400" b="1"/>
              <a:t>586-580 B.C. - in Jerusalem  &amp; Egypt after their downfall</a:t>
            </a:r>
          </a:p>
        </p:txBody>
      </p:sp>
      <p:sp>
        <p:nvSpPr>
          <p:cNvPr id="4" name="TextBox 3">
            <a:extLst>
              <a:ext uri="{FF2B5EF4-FFF2-40B4-BE49-F238E27FC236}">
                <a16:creationId xmlns:a16="http://schemas.microsoft.com/office/drawing/2014/main" id="{AF8B6FE1-5A5E-4B4C-B779-D56CA78C1EBD}"/>
              </a:ext>
            </a:extLst>
          </p:cNvPr>
          <p:cNvSpPr txBox="1"/>
          <p:nvPr/>
        </p:nvSpPr>
        <p:spPr>
          <a:xfrm>
            <a:off x="929910" y="370682"/>
            <a:ext cx="1096535" cy="707886"/>
          </a:xfrm>
          <a:prstGeom prst="rect">
            <a:avLst/>
          </a:prstGeom>
          <a:solidFill>
            <a:schemeClr val="accent1"/>
          </a:solidFill>
          <a:ln>
            <a:solidFill>
              <a:schemeClr val="accent1"/>
            </a:solidFill>
          </a:ln>
        </p:spPr>
        <p:txBody>
          <a:bodyPr wrap="square" rtlCol="0">
            <a:spAutoFit/>
          </a:bodyPr>
          <a:lstStyle/>
          <a:p>
            <a:r>
              <a:rPr lang="en-US" sz="2000" b="1"/>
              <a:t>627-580    </a:t>
            </a:r>
            <a:br>
              <a:rPr lang="en-US" sz="2000" b="1"/>
            </a:br>
            <a:r>
              <a:rPr lang="en-US" sz="2000" b="1"/>
              <a:t>    B.C. </a:t>
            </a:r>
          </a:p>
        </p:txBody>
      </p:sp>
    </p:spTree>
    <p:extLst>
      <p:ext uri="{BB962C8B-B14F-4D97-AF65-F5344CB8AC3E}">
        <p14:creationId xmlns:p14="http://schemas.microsoft.com/office/powerpoint/2010/main" val="4133276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A79CA-A966-A54B-B4CD-6BA85560115C}"/>
              </a:ext>
            </a:extLst>
          </p:cNvPr>
          <p:cNvSpPr>
            <a:spLocks noGrp="1"/>
          </p:cNvSpPr>
          <p:nvPr>
            <p:ph type="title"/>
          </p:nvPr>
        </p:nvSpPr>
        <p:spPr>
          <a:xfrm>
            <a:off x="190500" y="54191"/>
            <a:ext cx="8763000" cy="1255776"/>
          </a:xfrm>
        </p:spPr>
        <p:txBody>
          <a:bodyPr>
            <a:normAutofit/>
          </a:bodyPr>
          <a:lstStyle/>
          <a:p>
            <a:pPr algn="ctr"/>
            <a:r>
              <a:rPr lang="en-US" sz="3200" dirty="0"/>
              <a:t>Kings Whom Jeremiah Served (627 to 586 B.C.)</a:t>
            </a:r>
          </a:p>
        </p:txBody>
      </p:sp>
      <p:graphicFrame>
        <p:nvGraphicFramePr>
          <p:cNvPr id="5" name="Table 5">
            <a:extLst>
              <a:ext uri="{FF2B5EF4-FFF2-40B4-BE49-F238E27FC236}">
                <a16:creationId xmlns:a16="http://schemas.microsoft.com/office/drawing/2014/main" id="{242CC0F8-F912-564D-BE8C-D367921671C1}"/>
              </a:ext>
            </a:extLst>
          </p:cNvPr>
          <p:cNvGraphicFramePr>
            <a:graphicFrameLocks noGrp="1"/>
          </p:cNvGraphicFramePr>
          <p:nvPr>
            <p:ph idx="1"/>
            <p:extLst>
              <p:ext uri="{D42A27DB-BD31-4B8C-83A1-F6EECF244321}">
                <p14:modId xmlns:p14="http://schemas.microsoft.com/office/powerpoint/2010/main" val="1576294228"/>
              </p:ext>
            </p:extLst>
          </p:nvPr>
        </p:nvGraphicFramePr>
        <p:xfrm>
          <a:off x="457200" y="2667000"/>
          <a:ext cx="8229600" cy="338836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143852992"/>
                    </a:ext>
                  </a:extLst>
                </a:gridCol>
                <a:gridCol w="2743200">
                  <a:extLst>
                    <a:ext uri="{9D8B030D-6E8A-4147-A177-3AD203B41FA5}">
                      <a16:colId xmlns:a16="http://schemas.microsoft.com/office/drawing/2014/main" val="3832307525"/>
                    </a:ext>
                  </a:extLst>
                </a:gridCol>
                <a:gridCol w="2743200">
                  <a:extLst>
                    <a:ext uri="{9D8B030D-6E8A-4147-A177-3AD203B41FA5}">
                      <a16:colId xmlns:a16="http://schemas.microsoft.com/office/drawing/2014/main" val="2457716828"/>
                    </a:ext>
                  </a:extLst>
                </a:gridCol>
              </a:tblGrid>
              <a:tr h="164465">
                <a:tc>
                  <a:txBody>
                    <a:bodyPr/>
                    <a:lstStyle/>
                    <a:p>
                      <a:pPr algn="ctr"/>
                      <a:r>
                        <a:rPr lang="en-US" sz="2400" b="1" dirty="0">
                          <a:solidFill>
                            <a:schemeClr val="tx1"/>
                          </a:solidFill>
                          <a:latin typeface="Aharoni" panose="02010803020104030203" pitchFamily="2" charset="-79"/>
                          <a:cs typeface="Aharoni" panose="02010803020104030203" pitchFamily="2" charset="-79"/>
                        </a:rPr>
                        <a:t>Kings of Judah</a:t>
                      </a:r>
                    </a:p>
                  </a:txBody>
                  <a:tcPr/>
                </a:tc>
                <a:tc>
                  <a:txBody>
                    <a:bodyPr/>
                    <a:lstStyle/>
                    <a:p>
                      <a:pPr algn="ctr"/>
                      <a:r>
                        <a:rPr lang="en-US" sz="2400" dirty="0">
                          <a:solidFill>
                            <a:schemeClr val="tx1"/>
                          </a:solidFill>
                          <a:latin typeface="Aharoni" panose="02010803020104030203" pitchFamily="2" charset="-79"/>
                          <a:cs typeface="Aharoni" panose="02010803020104030203" pitchFamily="2" charset="-79"/>
                        </a:rPr>
                        <a:t>Year(s) of reign</a:t>
                      </a:r>
                    </a:p>
                  </a:txBody>
                  <a:tcPr/>
                </a:tc>
                <a:tc>
                  <a:txBody>
                    <a:bodyPr/>
                    <a:lstStyle/>
                    <a:p>
                      <a:pPr algn="ctr"/>
                      <a:r>
                        <a:rPr lang="en-US" sz="2400" dirty="0">
                          <a:solidFill>
                            <a:schemeClr val="tx1"/>
                          </a:solidFill>
                          <a:latin typeface="Aharoni" panose="02010803020104030203" pitchFamily="2" charset="-79"/>
                          <a:cs typeface="Aharoni" panose="02010803020104030203" pitchFamily="2" charset="-79"/>
                        </a:rPr>
                        <a:t>Span of time</a:t>
                      </a:r>
                    </a:p>
                  </a:txBody>
                  <a:tcPr/>
                </a:tc>
                <a:extLst>
                  <a:ext uri="{0D108BD9-81ED-4DB2-BD59-A6C34878D82A}">
                    <a16:rowId xmlns:a16="http://schemas.microsoft.com/office/drawing/2014/main" val="1752284781"/>
                  </a:ext>
                </a:extLst>
              </a:tr>
              <a:tr h="370840">
                <a:tc>
                  <a:txBody>
                    <a:bodyPr/>
                    <a:lstStyle/>
                    <a:p>
                      <a:pPr algn="l"/>
                      <a:r>
                        <a:rPr lang="en-US" b="1" dirty="0"/>
                        <a:t>Josiah</a:t>
                      </a:r>
                    </a:p>
                  </a:txBody>
                  <a:tcPr/>
                </a:tc>
                <a:tc>
                  <a:txBody>
                    <a:bodyPr/>
                    <a:lstStyle/>
                    <a:p>
                      <a:pPr algn="ctr"/>
                      <a:r>
                        <a:rPr lang="en-US" b="1" dirty="0"/>
                        <a:t>640-609 B.C </a:t>
                      </a:r>
                    </a:p>
                  </a:txBody>
                  <a:tcPr/>
                </a:tc>
                <a:tc>
                  <a:txBody>
                    <a:bodyPr/>
                    <a:lstStyle/>
                    <a:p>
                      <a:pPr algn="ctr"/>
                      <a:r>
                        <a:rPr lang="en-US" b="1" dirty="0"/>
                        <a:t>31 years</a:t>
                      </a:r>
                    </a:p>
                  </a:txBody>
                  <a:tcPr/>
                </a:tc>
                <a:extLst>
                  <a:ext uri="{0D108BD9-81ED-4DB2-BD59-A6C34878D82A}">
                    <a16:rowId xmlns:a16="http://schemas.microsoft.com/office/drawing/2014/main" val="1938083824"/>
                  </a:ext>
                </a:extLst>
              </a:tr>
              <a:tr h="370840">
                <a:tc>
                  <a:txBody>
                    <a:bodyPr/>
                    <a:lstStyle/>
                    <a:p>
                      <a:r>
                        <a:rPr lang="en-US" b="1" dirty="0" err="1"/>
                        <a:t>Jehoahaz</a:t>
                      </a:r>
                      <a:r>
                        <a:rPr lang="en-US" b="1" dirty="0"/>
                        <a:t> </a:t>
                      </a:r>
                    </a:p>
                    <a:p>
                      <a:r>
                        <a:rPr lang="en-US" dirty="0"/>
                        <a:t>(Shallum, </a:t>
                      </a:r>
                      <a:r>
                        <a:rPr lang="en-US" dirty="0" err="1"/>
                        <a:t>Johaz</a:t>
                      </a:r>
                      <a:r>
                        <a:rPr lang="en-US" dirty="0"/>
                        <a:t>)</a:t>
                      </a:r>
                    </a:p>
                  </a:txBody>
                  <a:tcPr/>
                </a:tc>
                <a:tc>
                  <a:txBody>
                    <a:bodyPr/>
                    <a:lstStyle/>
                    <a:p>
                      <a:pPr algn="ctr"/>
                      <a:r>
                        <a:rPr lang="en-US" b="1" dirty="0"/>
                        <a:t>609 B.C. </a:t>
                      </a:r>
                    </a:p>
                  </a:txBody>
                  <a:tcPr/>
                </a:tc>
                <a:tc>
                  <a:txBody>
                    <a:bodyPr/>
                    <a:lstStyle/>
                    <a:p>
                      <a:pPr algn="ctr"/>
                      <a:r>
                        <a:rPr lang="en-US" b="1" dirty="0"/>
                        <a:t>3 months</a:t>
                      </a:r>
                    </a:p>
                  </a:txBody>
                  <a:tcPr/>
                </a:tc>
                <a:extLst>
                  <a:ext uri="{0D108BD9-81ED-4DB2-BD59-A6C34878D82A}">
                    <a16:rowId xmlns:a16="http://schemas.microsoft.com/office/drawing/2014/main" val="3137873150"/>
                  </a:ext>
                </a:extLst>
              </a:tr>
              <a:tr h="370840">
                <a:tc>
                  <a:txBody>
                    <a:bodyPr/>
                    <a:lstStyle/>
                    <a:p>
                      <a:r>
                        <a:rPr lang="en-US" b="1" dirty="0"/>
                        <a:t>Jehoiakim </a:t>
                      </a:r>
                    </a:p>
                    <a:p>
                      <a:r>
                        <a:rPr lang="en-US" dirty="0"/>
                        <a:t>(Eliakim)</a:t>
                      </a:r>
                    </a:p>
                  </a:txBody>
                  <a:tcPr/>
                </a:tc>
                <a:tc>
                  <a:txBody>
                    <a:bodyPr/>
                    <a:lstStyle/>
                    <a:p>
                      <a:pPr algn="ctr"/>
                      <a:r>
                        <a:rPr lang="en-US" b="1" dirty="0"/>
                        <a:t>609-598 B.C.  </a:t>
                      </a:r>
                    </a:p>
                  </a:txBody>
                  <a:tcPr/>
                </a:tc>
                <a:tc>
                  <a:txBody>
                    <a:bodyPr/>
                    <a:lstStyle/>
                    <a:p>
                      <a:pPr algn="ctr"/>
                      <a:r>
                        <a:rPr lang="en-US" b="1" dirty="0"/>
                        <a:t>11 years</a:t>
                      </a:r>
                    </a:p>
                  </a:txBody>
                  <a:tcPr/>
                </a:tc>
                <a:extLst>
                  <a:ext uri="{0D108BD9-81ED-4DB2-BD59-A6C34878D82A}">
                    <a16:rowId xmlns:a16="http://schemas.microsoft.com/office/drawing/2014/main" val="508984731"/>
                  </a:ext>
                </a:extLst>
              </a:tr>
              <a:tr h="370840">
                <a:tc>
                  <a:txBody>
                    <a:bodyPr/>
                    <a:lstStyle/>
                    <a:p>
                      <a:r>
                        <a:rPr lang="en-US" b="1" dirty="0"/>
                        <a:t>Jehoiachin </a:t>
                      </a:r>
                    </a:p>
                    <a:p>
                      <a:r>
                        <a:rPr lang="en-US" dirty="0"/>
                        <a:t>(Jeconiah, </a:t>
                      </a:r>
                      <a:r>
                        <a:rPr lang="en-US" dirty="0" err="1"/>
                        <a:t>Coniah</a:t>
                      </a:r>
                      <a:r>
                        <a:rPr lang="en-US" dirty="0"/>
                        <a:t>)</a:t>
                      </a:r>
                    </a:p>
                  </a:txBody>
                  <a:tcPr/>
                </a:tc>
                <a:tc>
                  <a:txBody>
                    <a:bodyPr/>
                    <a:lstStyle/>
                    <a:p>
                      <a:pPr algn="ctr"/>
                      <a:r>
                        <a:rPr lang="en-US" b="1" dirty="0"/>
                        <a:t>598-597 B.C.  </a:t>
                      </a:r>
                    </a:p>
                  </a:txBody>
                  <a:tcPr/>
                </a:tc>
                <a:tc>
                  <a:txBody>
                    <a:bodyPr/>
                    <a:lstStyle/>
                    <a:p>
                      <a:pPr algn="ctr"/>
                      <a:r>
                        <a:rPr lang="en-US" b="1" dirty="0"/>
                        <a:t>3 months</a:t>
                      </a:r>
                    </a:p>
                  </a:txBody>
                  <a:tcPr/>
                </a:tc>
                <a:extLst>
                  <a:ext uri="{0D108BD9-81ED-4DB2-BD59-A6C34878D82A}">
                    <a16:rowId xmlns:a16="http://schemas.microsoft.com/office/drawing/2014/main" val="1736826215"/>
                  </a:ext>
                </a:extLst>
              </a:tr>
              <a:tr h="370840">
                <a:tc>
                  <a:txBody>
                    <a:bodyPr/>
                    <a:lstStyle/>
                    <a:p>
                      <a:r>
                        <a:rPr lang="en-US" b="1" dirty="0" err="1"/>
                        <a:t>Zedekaih</a:t>
                      </a:r>
                      <a:endParaRPr lang="en-US" b="1" dirty="0"/>
                    </a:p>
                    <a:p>
                      <a:r>
                        <a:rPr lang="en-US" dirty="0"/>
                        <a:t>(</a:t>
                      </a:r>
                      <a:r>
                        <a:rPr lang="en-US" dirty="0" err="1"/>
                        <a:t>Mattaniah</a:t>
                      </a:r>
                      <a:r>
                        <a:rPr lang="en-US" dirty="0"/>
                        <a:t>)</a:t>
                      </a:r>
                    </a:p>
                  </a:txBody>
                  <a:tcPr/>
                </a:tc>
                <a:tc>
                  <a:txBody>
                    <a:bodyPr/>
                    <a:lstStyle/>
                    <a:p>
                      <a:pPr algn="ctr"/>
                      <a:r>
                        <a:rPr lang="en-US" b="1" dirty="0"/>
                        <a:t>597-586 B.C. </a:t>
                      </a:r>
                    </a:p>
                  </a:txBody>
                  <a:tcPr/>
                </a:tc>
                <a:tc>
                  <a:txBody>
                    <a:bodyPr/>
                    <a:lstStyle/>
                    <a:p>
                      <a:pPr algn="ctr"/>
                      <a:r>
                        <a:rPr lang="en-US" b="1" dirty="0"/>
                        <a:t>11 years</a:t>
                      </a:r>
                    </a:p>
                  </a:txBody>
                  <a:tcPr/>
                </a:tc>
                <a:extLst>
                  <a:ext uri="{0D108BD9-81ED-4DB2-BD59-A6C34878D82A}">
                    <a16:rowId xmlns:a16="http://schemas.microsoft.com/office/drawing/2014/main" val="1881707123"/>
                  </a:ext>
                </a:extLst>
              </a:tr>
            </a:tbl>
          </a:graphicData>
        </a:graphic>
      </p:graphicFrame>
      <p:sp>
        <p:nvSpPr>
          <p:cNvPr id="6" name="TextBox 5">
            <a:extLst>
              <a:ext uri="{FF2B5EF4-FFF2-40B4-BE49-F238E27FC236}">
                <a16:creationId xmlns:a16="http://schemas.microsoft.com/office/drawing/2014/main" id="{56D56FD4-36C5-8D49-8FFB-B9A9D34521B3}"/>
              </a:ext>
            </a:extLst>
          </p:cNvPr>
          <p:cNvSpPr txBox="1"/>
          <p:nvPr/>
        </p:nvSpPr>
        <p:spPr>
          <a:xfrm>
            <a:off x="6629400" y="2304840"/>
            <a:ext cx="1314784" cy="400110"/>
          </a:xfrm>
          <a:prstGeom prst="rect">
            <a:avLst/>
          </a:prstGeom>
          <a:noFill/>
        </p:spPr>
        <p:txBody>
          <a:bodyPr wrap="none" rtlCol="0">
            <a:spAutoFit/>
          </a:bodyPr>
          <a:lstStyle/>
          <a:p>
            <a:r>
              <a:rPr lang="en-US" sz="2000" dirty="0">
                <a:latin typeface="Aharoni" panose="02010803020104030203" pitchFamily="2" charset="-79"/>
                <a:cs typeface="Aharoni" panose="02010803020104030203" pitchFamily="2" charset="-79"/>
              </a:rPr>
              <a:t>40+ Years</a:t>
            </a:r>
          </a:p>
        </p:txBody>
      </p:sp>
      <p:sp>
        <p:nvSpPr>
          <p:cNvPr id="8" name="TextBox 7">
            <a:extLst>
              <a:ext uri="{FF2B5EF4-FFF2-40B4-BE49-F238E27FC236}">
                <a16:creationId xmlns:a16="http://schemas.microsoft.com/office/drawing/2014/main" id="{AF1CF6EC-45E1-7842-A69B-54A69744A58E}"/>
              </a:ext>
            </a:extLst>
          </p:cNvPr>
          <p:cNvSpPr txBox="1"/>
          <p:nvPr/>
        </p:nvSpPr>
        <p:spPr>
          <a:xfrm>
            <a:off x="457200" y="1723650"/>
            <a:ext cx="7310784" cy="400110"/>
          </a:xfrm>
          <a:prstGeom prst="rect">
            <a:avLst/>
          </a:prstGeom>
          <a:noFill/>
        </p:spPr>
        <p:txBody>
          <a:bodyPr wrap="none" rtlCol="0">
            <a:spAutoFit/>
          </a:bodyPr>
          <a:lstStyle/>
          <a:p>
            <a:r>
              <a:rPr lang="en-US" sz="2000" b="1" dirty="0"/>
              <a:t>From the 13</a:t>
            </a:r>
            <a:r>
              <a:rPr lang="en-US" sz="2000" b="1" baseline="30000" dirty="0"/>
              <a:t>th</a:t>
            </a:r>
            <a:r>
              <a:rPr lang="en-US" sz="2000" b="1" dirty="0"/>
              <a:t> year of Josiah until the 11</a:t>
            </a:r>
            <a:r>
              <a:rPr lang="en-US" sz="2000" b="1" baseline="30000" dirty="0"/>
              <a:t>th</a:t>
            </a:r>
            <a:r>
              <a:rPr lang="en-US" sz="2000" b="1" dirty="0"/>
              <a:t> year of Zedekiah (1:2-3)</a:t>
            </a:r>
          </a:p>
        </p:txBody>
      </p:sp>
    </p:spTree>
    <p:extLst>
      <p:ext uri="{BB962C8B-B14F-4D97-AF65-F5344CB8AC3E}">
        <p14:creationId xmlns:p14="http://schemas.microsoft.com/office/powerpoint/2010/main" val="1257049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Times of the prophets</a:t>
            </a:r>
          </a:p>
        </p:txBody>
      </p:sp>
      <p:sp>
        <p:nvSpPr>
          <p:cNvPr id="3" name="Content Placeholder 2"/>
          <p:cNvSpPr>
            <a:spLocks noGrp="1"/>
          </p:cNvSpPr>
          <p:nvPr>
            <p:ph idx="1"/>
          </p:nvPr>
        </p:nvSpPr>
        <p:spPr>
          <a:xfrm>
            <a:off x="152400" y="1676401"/>
            <a:ext cx="8868228" cy="4952999"/>
          </a:xfrm>
        </p:spPr>
        <p:txBody>
          <a:bodyPr/>
          <a:lstStyle/>
          <a:p>
            <a:pPr marL="118872" indent="0">
              <a:buNone/>
            </a:pPr>
            <a:endParaRPr lang="en-US" sz="2800" b="1" u="sng" dirty="0">
              <a:latin typeface="Abadi MT Condensed Extra Bold" charset="0"/>
              <a:ea typeface="Abadi MT Condensed Extra Bold" charset="0"/>
              <a:cs typeface="Abadi MT Condensed Extra Bold" charset="0"/>
            </a:endParaRPr>
          </a:p>
          <a:p>
            <a:pPr marL="118872" indent="0">
              <a:buNone/>
            </a:pPr>
            <a:endParaRPr lang="en-US" sz="2800" b="1" u="sng" dirty="0">
              <a:latin typeface="Abadi MT Condensed Extra Bold" charset="0"/>
              <a:ea typeface="Abadi MT Condensed Extra Bold" charset="0"/>
              <a:cs typeface="Abadi MT Condensed Extra Bold" charset="0"/>
            </a:endParaRPr>
          </a:p>
          <a:p>
            <a:pPr marL="118872" indent="0">
              <a:buNone/>
            </a:pPr>
            <a:endParaRPr lang="en-US" sz="2800" b="1" u="sng" dirty="0">
              <a:latin typeface="Abadi MT Condensed Extra Bold" charset="0"/>
              <a:ea typeface="Abadi MT Condensed Extra Bold" charset="0"/>
              <a:cs typeface="Abadi MT Condensed Extra Bold" charset="0"/>
            </a:endParaRPr>
          </a:p>
          <a:p>
            <a:pPr>
              <a:buFont typeface="Arial" charset="0"/>
              <a:buChar char="•"/>
            </a:pPr>
            <a:endParaRPr lang="en-US" b="1" u="sng" dirty="0"/>
          </a:p>
        </p:txBody>
      </p:sp>
      <p:sp>
        <p:nvSpPr>
          <p:cNvPr id="4" name="TextBox 3"/>
          <p:cNvSpPr txBox="1"/>
          <p:nvPr/>
        </p:nvSpPr>
        <p:spPr>
          <a:xfrm>
            <a:off x="81125" y="3063032"/>
            <a:ext cx="2738275" cy="1938992"/>
          </a:xfrm>
          <a:prstGeom prst="rect">
            <a:avLst/>
          </a:prstGeom>
          <a:solidFill>
            <a:schemeClr val="bg2"/>
          </a:solidFill>
          <a:ln>
            <a:solidFill>
              <a:schemeClr val="tx2">
                <a:lumMod val="20000"/>
                <a:lumOff val="80000"/>
              </a:schemeClr>
            </a:solidFill>
          </a:ln>
        </p:spPr>
        <p:txBody>
          <a:bodyPr wrap="square" rtlCol="0">
            <a:spAutoFit/>
          </a:bodyPr>
          <a:lstStyle/>
          <a:p>
            <a:r>
              <a:rPr lang="en-US" sz="2400" b="1" u="sng" dirty="0">
                <a:latin typeface="Abadi MT Condensed Extra Bold" charset="0"/>
                <a:ea typeface="Abadi MT Condensed Extra Bold" charset="0"/>
                <a:cs typeface="Abadi MT Condensed Extra Bold" charset="0"/>
              </a:rPr>
              <a:t>Divided Kingdom</a:t>
            </a:r>
            <a:r>
              <a:rPr lang="en-US" sz="2400" b="1" dirty="0">
                <a:latin typeface="Abadi MT Condensed Extra Bold" charset="0"/>
                <a:ea typeface="Abadi MT Condensed Extra Bold" charset="0"/>
                <a:cs typeface="Abadi MT Condensed Extra Bold" charset="0"/>
              </a:rPr>
              <a:t> </a:t>
            </a:r>
            <a:endParaRPr lang="en-US" sz="2400" b="1" u="sng" dirty="0">
              <a:ea typeface="Arial Narrow" charset="0"/>
              <a:cs typeface="Arial Narrow" charset="0"/>
            </a:endParaRPr>
          </a:p>
          <a:p>
            <a:r>
              <a:rPr lang="en-US" sz="2400" b="1" i="1" u="sng" dirty="0">
                <a:ea typeface="Arial Narrow" charset="0"/>
                <a:cs typeface="Arial Narrow" charset="0"/>
              </a:rPr>
              <a:t>Northern Kingdom</a:t>
            </a:r>
            <a:r>
              <a:rPr lang="en-US" sz="2400" i="1" dirty="0">
                <a:ea typeface="Arial Narrow" charset="0"/>
                <a:cs typeface="Arial Narrow" charset="0"/>
              </a:rPr>
              <a:t>:</a:t>
            </a:r>
          </a:p>
          <a:p>
            <a:r>
              <a:rPr lang="en-US" sz="2400" dirty="0">
                <a:latin typeface="Arial Narrow" charset="0"/>
                <a:ea typeface="Arial Narrow" charset="0"/>
                <a:cs typeface="Arial Narrow" charset="0"/>
              </a:rPr>
              <a:t>Jehu, Elijah, </a:t>
            </a:r>
            <a:r>
              <a:rPr lang="en-US" sz="2400" dirty="0" err="1">
                <a:latin typeface="Arial Narrow" charset="0"/>
                <a:ea typeface="Arial Narrow" charset="0"/>
                <a:cs typeface="Arial Narrow" charset="0"/>
              </a:rPr>
              <a:t>Micaiah</a:t>
            </a:r>
            <a:r>
              <a:rPr lang="en-US" sz="2400" dirty="0">
                <a:latin typeface="Arial Narrow" charset="0"/>
                <a:ea typeface="Arial Narrow" charset="0"/>
                <a:cs typeface="Arial Narrow" charset="0"/>
              </a:rPr>
              <a:t>, </a:t>
            </a:r>
          </a:p>
          <a:p>
            <a:r>
              <a:rPr lang="en-US" sz="2400" dirty="0">
                <a:latin typeface="Arial Narrow" charset="0"/>
                <a:ea typeface="Arial Narrow" charset="0"/>
                <a:cs typeface="Arial Narrow" charset="0"/>
              </a:rPr>
              <a:t>Elisha, Jonah, Amos,</a:t>
            </a:r>
          </a:p>
          <a:p>
            <a:r>
              <a:rPr lang="en-US" sz="2400" dirty="0">
                <a:latin typeface="Arial Narrow" charset="0"/>
                <a:ea typeface="Arial Narrow" charset="0"/>
                <a:cs typeface="Arial Narrow" charset="0"/>
              </a:rPr>
              <a:t>Hosea</a:t>
            </a:r>
          </a:p>
        </p:txBody>
      </p:sp>
      <p:sp>
        <p:nvSpPr>
          <p:cNvPr id="5" name="TextBox 4"/>
          <p:cNvSpPr txBox="1"/>
          <p:nvPr/>
        </p:nvSpPr>
        <p:spPr>
          <a:xfrm>
            <a:off x="2971800" y="2981108"/>
            <a:ext cx="4311502" cy="1938992"/>
          </a:xfrm>
          <a:prstGeom prst="rect">
            <a:avLst/>
          </a:prstGeom>
          <a:solidFill>
            <a:srgbClr val="FFFF00"/>
          </a:solidFill>
          <a:ln w="76200">
            <a:solidFill>
              <a:schemeClr val="accent1"/>
            </a:solidFill>
          </a:ln>
        </p:spPr>
        <p:txBody>
          <a:bodyPr wrap="square" rtlCol="0">
            <a:spAutoFit/>
          </a:bodyPr>
          <a:lstStyle/>
          <a:p>
            <a:r>
              <a:rPr lang="en-US" sz="2400" b="1" u="sng" dirty="0">
                <a:latin typeface="Abadi MT Condensed Extra Bold" charset="0"/>
                <a:ea typeface="Abadi MT Condensed Extra Bold" charset="0"/>
                <a:cs typeface="Abadi MT Condensed Extra Bold" charset="0"/>
              </a:rPr>
              <a:t>Divided Kingdom</a:t>
            </a:r>
            <a:r>
              <a:rPr lang="en-US" sz="2400" b="1" dirty="0">
                <a:latin typeface="Abadi MT Condensed Extra Bold" charset="0"/>
                <a:ea typeface="Abadi MT Condensed Extra Bold" charset="0"/>
                <a:cs typeface="Abadi MT Condensed Extra Bold" charset="0"/>
              </a:rPr>
              <a:t> </a:t>
            </a:r>
            <a:endParaRPr lang="en-US" sz="2400" b="1" u="sng" dirty="0"/>
          </a:p>
          <a:p>
            <a:r>
              <a:rPr lang="en-US" sz="2400" b="1" i="1" u="sng" dirty="0"/>
              <a:t>Southern Kingdom</a:t>
            </a:r>
            <a:r>
              <a:rPr lang="en-US" sz="2400" b="1" u="sng" dirty="0"/>
              <a:t>:</a:t>
            </a:r>
          </a:p>
          <a:p>
            <a:r>
              <a:rPr lang="en-US" sz="2400" dirty="0">
                <a:latin typeface="Arial Narrow" charset="0"/>
                <a:ea typeface="Arial Narrow" charset="0"/>
                <a:cs typeface="Arial Narrow" charset="0"/>
              </a:rPr>
              <a:t>Shemaiah, </a:t>
            </a:r>
            <a:r>
              <a:rPr lang="en-US" sz="2400" dirty="0" err="1">
                <a:latin typeface="Arial Narrow" charset="0"/>
                <a:ea typeface="Arial Narrow" charset="0"/>
                <a:cs typeface="Arial Narrow" charset="0"/>
              </a:rPr>
              <a:t>Iddo</a:t>
            </a:r>
            <a:r>
              <a:rPr lang="en-US" sz="2400" dirty="0">
                <a:latin typeface="Arial Narrow" charset="0"/>
                <a:ea typeface="Arial Narrow" charset="0"/>
                <a:cs typeface="Arial Narrow" charset="0"/>
              </a:rPr>
              <a:t>, </a:t>
            </a:r>
            <a:r>
              <a:rPr lang="en-US" sz="2400" dirty="0" err="1">
                <a:latin typeface="Arial Narrow" charset="0"/>
                <a:ea typeface="Arial Narrow" charset="0"/>
                <a:cs typeface="Arial Narrow" charset="0"/>
              </a:rPr>
              <a:t>Azariah</a:t>
            </a:r>
            <a:r>
              <a:rPr lang="en-US" sz="2400" dirty="0">
                <a:latin typeface="Arial Narrow" charset="0"/>
                <a:ea typeface="Arial Narrow" charset="0"/>
                <a:cs typeface="Arial Narrow" charset="0"/>
              </a:rPr>
              <a:t>, Obadiah, Joel, Isaiah, Micah, Nahum, </a:t>
            </a:r>
            <a:r>
              <a:rPr lang="en-US" sz="2400" i="1" dirty="0">
                <a:latin typeface="Arial Narrow" charset="0"/>
                <a:ea typeface="Arial Narrow" charset="0"/>
                <a:cs typeface="Arial Narrow" charset="0"/>
              </a:rPr>
              <a:t>Habakkuk, Zephaniah, Jeremiah</a:t>
            </a:r>
          </a:p>
        </p:txBody>
      </p:sp>
      <p:sp>
        <p:nvSpPr>
          <p:cNvPr id="6" name="TextBox 5"/>
          <p:cNvSpPr txBox="1"/>
          <p:nvPr/>
        </p:nvSpPr>
        <p:spPr>
          <a:xfrm>
            <a:off x="7401716" y="3508724"/>
            <a:ext cx="1587014" cy="1908215"/>
          </a:xfrm>
          <a:prstGeom prst="rect">
            <a:avLst/>
          </a:prstGeom>
          <a:solidFill>
            <a:schemeClr val="accent2">
              <a:lumMod val="40000"/>
              <a:lumOff val="60000"/>
            </a:schemeClr>
          </a:solidFill>
          <a:ln>
            <a:solidFill>
              <a:schemeClr val="accent2">
                <a:lumMod val="40000"/>
                <a:lumOff val="60000"/>
              </a:schemeClr>
            </a:solidFill>
          </a:ln>
        </p:spPr>
        <p:txBody>
          <a:bodyPr wrap="square" rtlCol="0">
            <a:spAutoFit/>
          </a:bodyPr>
          <a:lstStyle/>
          <a:p>
            <a:r>
              <a:rPr lang="en-US" sz="2400" b="1" u="sng" dirty="0">
                <a:latin typeface="Abadi MT Condensed Extra Bold" charset="0"/>
                <a:ea typeface="Abadi MT Condensed Extra Bold" charset="0"/>
                <a:cs typeface="Abadi MT Condensed Extra Bold" charset="0"/>
              </a:rPr>
              <a:t>Restoration</a:t>
            </a:r>
            <a:r>
              <a:rPr lang="en-US" sz="2200" b="1" u="sng" dirty="0">
                <a:latin typeface="Abadi MT Condensed Extra Bold" charset="0"/>
                <a:ea typeface="Abadi MT Condensed Extra Bold" charset="0"/>
                <a:cs typeface="Abadi MT Condensed Extra Bold" charset="0"/>
              </a:rPr>
              <a:t>(Post-exilic)</a:t>
            </a:r>
          </a:p>
          <a:p>
            <a:r>
              <a:rPr lang="en-US" sz="2400" dirty="0">
                <a:latin typeface="Arial Narrow" charset="0"/>
                <a:ea typeface="Arial Narrow" charset="0"/>
                <a:cs typeface="Arial Narrow" charset="0"/>
              </a:rPr>
              <a:t>Haggai, Zechariah, </a:t>
            </a:r>
            <a:r>
              <a:rPr lang="en-US" sz="2400" dirty="0" err="1">
                <a:latin typeface="Arial Narrow" charset="0"/>
                <a:ea typeface="Arial Narrow" charset="0"/>
                <a:cs typeface="Arial Narrow" charset="0"/>
              </a:rPr>
              <a:t>Malachai</a:t>
            </a:r>
            <a:endParaRPr lang="en-US" sz="2400" dirty="0">
              <a:latin typeface="Arial Narrow" charset="0"/>
              <a:ea typeface="Arial Narrow" charset="0"/>
              <a:cs typeface="Arial Narrow" charset="0"/>
            </a:endParaRPr>
          </a:p>
        </p:txBody>
      </p:sp>
      <p:sp>
        <p:nvSpPr>
          <p:cNvPr id="7" name="TextBox 6"/>
          <p:cNvSpPr txBox="1"/>
          <p:nvPr/>
        </p:nvSpPr>
        <p:spPr>
          <a:xfrm>
            <a:off x="7587658" y="1594478"/>
            <a:ext cx="1314556" cy="1611250"/>
          </a:xfrm>
          <a:prstGeom prst="rect">
            <a:avLst/>
          </a:prstGeom>
          <a:solidFill>
            <a:srgbClr val="FFFF00"/>
          </a:solidFill>
          <a:ln w="76200">
            <a:solidFill>
              <a:schemeClr val="accent1"/>
            </a:solidFill>
          </a:ln>
        </p:spPr>
        <p:txBody>
          <a:bodyPr wrap="square" rtlCol="0">
            <a:spAutoFit/>
          </a:bodyPr>
          <a:lstStyle/>
          <a:p>
            <a:r>
              <a:rPr lang="en-US" sz="2400" b="1" u="sng" dirty="0">
                <a:latin typeface="Abadi MT Condensed Extra Bold" charset="0"/>
                <a:ea typeface="Abadi MT Condensed Extra Bold" charset="0"/>
                <a:cs typeface="Abadi MT Condensed Extra Bold" charset="0"/>
              </a:rPr>
              <a:t>Exile:</a:t>
            </a:r>
          </a:p>
          <a:p>
            <a:r>
              <a:rPr lang="en-US" sz="2400" dirty="0">
                <a:latin typeface="Arial Narrow" charset="0"/>
                <a:ea typeface="Arial Narrow" charset="0"/>
                <a:cs typeface="Arial Narrow" charset="0"/>
              </a:rPr>
              <a:t>Jeremiah, Daniel, Ezekiel</a:t>
            </a:r>
          </a:p>
        </p:txBody>
      </p:sp>
      <p:sp>
        <p:nvSpPr>
          <p:cNvPr id="8" name="TextBox 7"/>
          <p:cNvSpPr txBox="1"/>
          <p:nvPr/>
        </p:nvSpPr>
        <p:spPr>
          <a:xfrm>
            <a:off x="183632" y="1676401"/>
            <a:ext cx="7099669" cy="1200329"/>
          </a:xfrm>
          <a:prstGeom prst="rect">
            <a:avLst/>
          </a:prstGeom>
          <a:solidFill>
            <a:schemeClr val="accent4">
              <a:lumMod val="20000"/>
              <a:lumOff val="80000"/>
            </a:schemeClr>
          </a:solidFill>
          <a:ln>
            <a:solidFill>
              <a:srgbClr val="0070C0"/>
            </a:solidFill>
          </a:ln>
        </p:spPr>
        <p:txBody>
          <a:bodyPr wrap="square" rtlCol="0">
            <a:spAutoFit/>
          </a:bodyPr>
          <a:lstStyle/>
          <a:p>
            <a:pPr marL="118872" indent="0">
              <a:buNone/>
            </a:pPr>
            <a:r>
              <a:rPr lang="en-US" sz="2400" b="1" u="sng" dirty="0">
                <a:latin typeface="Abadi MT Condensed Extra Bold" charset="0"/>
                <a:ea typeface="Abadi MT Condensed Extra Bold" charset="0"/>
                <a:cs typeface="Abadi MT Condensed Extra Bold" charset="0"/>
              </a:rPr>
              <a:t>United Kingdom</a:t>
            </a:r>
            <a:r>
              <a:rPr lang="en-US" sz="2400" b="1" u="sng" dirty="0"/>
              <a:t>:</a:t>
            </a:r>
          </a:p>
          <a:p>
            <a:pPr marL="118872" indent="0">
              <a:buNone/>
            </a:pPr>
            <a:r>
              <a:rPr lang="en-US" sz="2400" dirty="0">
                <a:latin typeface="Arial Narrow" charset="0"/>
                <a:ea typeface="Arial Narrow" charset="0"/>
                <a:cs typeface="Arial Narrow" charset="0"/>
              </a:rPr>
              <a:t>Moses, Deborah, Samuel, Nathan, Gad, </a:t>
            </a:r>
            <a:r>
              <a:rPr lang="en-US" sz="2400" dirty="0" err="1">
                <a:latin typeface="Arial Narrow" charset="0"/>
                <a:ea typeface="Arial Narrow" charset="0"/>
                <a:cs typeface="Arial Narrow" charset="0"/>
              </a:rPr>
              <a:t>Zadok</a:t>
            </a:r>
            <a:r>
              <a:rPr lang="en-US" sz="2400" dirty="0">
                <a:latin typeface="Arial Narrow" charset="0"/>
                <a:ea typeface="Arial Narrow" charset="0"/>
                <a:cs typeface="Arial Narrow" charset="0"/>
              </a:rPr>
              <a:t>, </a:t>
            </a:r>
            <a:r>
              <a:rPr lang="en-US" sz="2400" dirty="0" err="1">
                <a:latin typeface="Arial Narrow" charset="0"/>
                <a:ea typeface="Arial Narrow" charset="0"/>
                <a:cs typeface="Arial Narrow" charset="0"/>
              </a:rPr>
              <a:t>Heman</a:t>
            </a:r>
            <a:r>
              <a:rPr lang="en-US" sz="2400" dirty="0">
                <a:latin typeface="Arial Narrow" charset="0"/>
                <a:ea typeface="Arial Narrow" charset="0"/>
                <a:cs typeface="Arial Narrow" charset="0"/>
              </a:rPr>
              <a:t>, </a:t>
            </a:r>
            <a:r>
              <a:rPr lang="en-US" sz="2400" dirty="0" err="1">
                <a:latin typeface="Arial Narrow" charset="0"/>
                <a:ea typeface="Arial Narrow" charset="0"/>
                <a:cs typeface="Arial Narrow" charset="0"/>
              </a:rPr>
              <a:t>Asaph</a:t>
            </a:r>
            <a:r>
              <a:rPr lang="en-US" sz="2400" dirty="0">
                <a:latin typeface="Arial Narrow" charset="0"/>
                <a:ea typeface="Arial Narrow" charset="0"/>
                <a:cs typeface="Arial Narrow" charset="0"/>
              </a:rPr>
              <a:t>, </a:t>
            </a:r>
            <a:r>
              <a:rPr lang="en-US" sz="2400" dirty="0" err="1">
                <a:latin typeface="Arial Narrow" charset="0"/>
                <a:ea typeface="Arial Narrow" charset="0"/>
                <a:cs typeface="Arial Narrow" charset="0"/>
              </a:rPr>
              <a:t>Jeduthun</a:t>
            </a:r>
            <a:r>
              <a:rPr lang="en-US" sz="2400" dirty="0">
                <a:latin typeface="Arial Narrow" charset="0"/>
                <a:ea typeface="Arial Narrow" charset="0"/>
                <a:cs typeface="Arial Narrow" charset="0"/>
              </a:rPr>
              <a:t>, </a:t>
            </a:r>
            <a:r>
              <a:rPr lang="en-US" sz="2400" dirty="0" err="1">
                <a:latin typeface="Arial Narrow" charset="0"/>
                <a:ea typeface="Arial Narrow" charset="0"/>
                <a:cs typeface="Arial Narrow" charset="0"/>
              </a:rPr>
              <a:t>Ahijah</a:t>
            </a:r>
            <a:endParaRPr lang="en-US" sz="2400" dirty="0">
              <a:latin typeface="Arial Narrow" charset="0"/>
              <a:ea typeface="Arial Narrow" charset="0"/>
              <a:cs typeface="Arial Narrow" charset="0"/>
            </a:endParaRPr>
          </a:p>
        </p:txBody>
      </p:sp>
      <p:sp>
        <p:nvSpPr>
          <p:cNvPr id="9" name="TextBox 8"/>
          <p:cNvSpPr txBox="1"/>
          <p:nvPr/>
        </p:nvSpPr>
        <p:spPr>
          <a:xfrm>
            <a:off x="81125" y="5583778"/>
            <a:ext cx="8927098" cy="1138773"/>
          </a:xfrm>
          <a:prstGeom prst="rect">
            <a:avLst/>
          </a:prstGeom>
          <a:solidFill>
            <a:schemeClr val="tx1"/>
          </a:solidFill>
          <a:ln w="28575">
            <a:solidFill>
              <a:schemeClr val="tx1"/>
            </a:solidFill>
          </a:ln>
        </p:spPr>
        <p:txBody>
          <a:bodyPr wrap="square" rtlCol="0">
            <a:spAutoFit/>
          </a:bodyPr>
          <a:lstStyle/>
          <a:p>
            <a:r>
              <a:rPr lang="en-US" sz="2200" b="1" dirty="0">
                <a:solidFill>
                  <a:schemeClr val="bg1"/>
                </a:solidFill>
                <a:latin typeface="Arial Narrow" charset="0"/>
                <a:ea typeface="Arial Narrow" charset="0"/>
                <a:cs typeface="Arial Narrow" charset="0"/>
              </a:rPr>
              <a:t>There are  four major prophets</a:t>
            </a:r>
            <a:r>
              <a:rPr lang="en-US" sz="2200" dirty="0">
                <a:solidFill>
                  <a:schemeClr val="bg1"/>
                </a:solidFill>
                <a:latin typeface="Arial Narrow" charset="0"/>
                <a:ea typeface="Arial Narrow" charset="0"/>
                <a:cs typeface="Arial Narrow" charset="0"/>
              </a:rPr>
              <a:t>: Isaiah, Jeremiah (Lamentations), Ezekiel, &amp; Daniel </a:t>
            </a:r>
          </a:p>
          <a:p>
            <a:r>
              <a:rPr lang="en-US" sz="2200" b="1" dirty="0">
                <a:solidFill>
                  <a:schemeClr val="bg1"/>
                </a:solidFill>
                <a:latin typeface="Arial Narrow" charset="0"/>
                <a:ea typeface="Arial Narrow" charset="0"/>
                <a:cs typeface="Arial Narrow" charset="0"/>
              </a:rPr>
              <a:t>There are twelve minor prophets</a:t>
            </a:r>
            <a:r>
              <a:rPr lang="en-US" sz="2200" dirty="0">
                <a:solidFill>
                  <a:schemeClr val="bg1"/>
                </a:solidFill>
                <a:latin typeface="Arial Narrow" charset="0"/>
                <a:ea typeface="Arial Narrow" charset="0"/>
                <a:cs typeface="Arial Narrow" charset="0"/>
              </a:rPr>
              <a:t>: Hosea, Joel, Amos, Obadiah, Jonah, Micah, Nahum, Habakkuk, Zephaniah, Haggai, Zechariah, &amp; Malachi</a:t>
            </a:r>
            <a:r>
              <a:rPr lang="en-US" sz="2400" dirty="0">
                <a:latin typeface="Arial Narrow" charset="0"/>
                <a:ea typeface="Arial Narrow" charset="0"/>
                <a:cs typeface="Arial Narrow" charset="0"/>
              </a:rPr>
              <a:t>.</a:t>
            </a:r>
          </a:p>
        </p:txBody>
      </p:sp>
    </p:spTree>
    <p:extLst>
      <p:ext uri="{BB962C8B-B14F-4D97-AF65-F5344CB8AC3E}">
        <p14:creationId xmlns:p14="http://schemas.microsoft.com/office/powerpoint/2010/main" val="664438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52728"/>
          </a:xfrm>
        </p:spPr>
        <p:txBody>
          <a:bodyPr>
            <a:normAutofit/>
          </a:bodyPr>
          <a:lstStyle/>
          <a:p>
            <a:pPr algn="ctr"/>
            <a:r>
              <a:rPr lang="en-US" sz="4000" dirty="0"/>
              <a:t>CHRONOLOGY OF PROPHETS</a:t>
            </a:r>
          </a:p>
        </p:txBody>
      </p:sp>
      <p:sp>
        <p:nvSpPr>
          <p:cNvPr id="3" name="Content Placeholder 2"/>
          <p:cNvSpPr>
            <a:spLocks noGrp="1"/>
          </p:cNvSpPr>
          <p:nvPr>
            <p:ph idx="1"/>
          </p:nvPr>
        </p:nvSpPr>
        <p:spPr>
          <a:xfrm>
            <a:off x="457200" y="1447800"/>
            <a:ext cx="8229600" cy="50828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From God's Masterwork - Swindoll</a:t>
            </a:r>
          </a:p>
        </p:txBody>
      </p:sp>
      <p:cxnSp>
        <p:nvCxnSpPr>
          <p:cNvPr id="5" name="Straight Connector 4"/>
          <p:cNvCxnSpPr/>
          <p:nvPr/>
        </p:nvCxnSpPr>
        <p:spPr>
          <a:xfrm rot="5400000">
            <a:off x="-1455420" y="3512820"/>
            <a:ext cx="4434840" cy="3048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6509004" y="3549396"/>
            <a:ext cx="4431792"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83" idx="0"/>
          </p:cNvCxnSpPr>
          <p:nvPr/>
        </p:nvCxnSpPr>
        <p:spPr>
          <a:xfrm rot="5400000" flipH="1" flipV="1">
            <a:off x="4594342" y="1882661"/>
            <a:ext cx="31519" cy="8001002"/>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a:off x="2244930" y="4090704"/>
            <a:ext cx="1232401" cy="369332"/>
          </a:xfrm>
          <a:prstGeom prst="rect">
            <a:avLst/>
          </a:prstGeom>
          <a:noFill/>
        </p:spPr>
        <p:txBody>
          <a:bodyPr wrap="square" rtlCol="0">
            <a:spAutoFit/>
          </a:bodyPr>
          <a:lstStyle/>
          <a:p>
            <a:r>
              <a:rPr lang="en-US" b="1" dirty="0"/>
              <a:t>   </a:t>
            </a:r>
            <a:r>
              <a:rPr lang="en-US" b="1" i="1" dirty="0"/>
              <a:t>Isaiah</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sp>
        <p:nvSpPr>
          <p:cNvPr id="71" name="TextBox 70"/>
          <p:cNvSpPr txBox="1"/>
          <p:nvPr/>
        </p:nvSpPr>
        <p:spPr>
          <a:xfrm>
            <a:off x="0" y="4648200"/>
            <a:ext cx="1676400" cy="338554"/>
          </a:xfrm>
          <a:prstGeom prst="rect">
            <a:avLst/>
          </a:prstGeom>
          <a:noFill/>
        </p:spPr>
        <p:txBody>
          <a:bodyPr wrap="square" rtlCol="0">
            <a:spAutoFit/>
          </a:bodyPr>
          <a:lstStyle/>
          <a:p>
            <a:r>
              <a:rPr lang="en-US" sz="1600" b="1" i="1" dirty="0"/>
              <a:t>    </a:t>
            </a:r>
            <a:endParaRPr lang="en-US" b="1" i="1" dirty="0"/>
          </a:p>
        </p:txBody>
      </p:sp>
      <p:sp>
        <p:nvSpPr>
          <p:cNvPr id="132" name="TextBox 131"/>
          <p:cNvSpPr txBox="1"/>
          <p:nvPr/>
        </p:nvSpPr>
        <p:spPr>
          <a:xfrm>
            <a:off x="2310987" y="4328549"/>
            <a:ext cx="1077558" cy="646331"/>
          </a:xfrm>
          <a:prstGeom prst="rect">
            <a:avLst/>
          </a:prstGeom>
          <a:noFill/>
        </p:spPr>
        <p:txBody>
          <a:bodyPr wrap="square" rtlCol="0">
            <a:spAutoFit/>
          </a:bodyPr>
          <a:lstStyle/>
          <a:p>
            <a:r>
              <a:rPr lang="en-US" dirty="0"/>
              <a:t>                  </a:t>
            </a:r>
            <a:br>
              <a:rPr lang="en-US" dirty="0"/>
            </a:br>
            <a:r>
              <a:rPr lang="en-US" dirty="0"/>
              <a:t>  Micah</a:t>
            </a:r>
          </a:p>
        </p:txBody>
      </p:sp>
      <p:sp>
        <p:nvSpPr>
          <p:cNvPr id="144" name="TextBox 143"/>
          <p:cNvSpPr txBox="1"/>
          <p:nvPr/>
        </p:nvSpPr>
        <p:spPr>
          <a:xfrm>
            <a:off x="5486400" y="39624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55" name="TextBox 154"/>
          <p:cNvSpPr txBox="1"/>
          <p:nvPr/>
        </p:nvSpPr>
        <p:spPr>
          <a:xfrm>
            <a:off x="6781800" y="21336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cxnSp>
        <p:nvCxnSpPr>
          <p:cNvPr id="67" name="Straight Connector 66"/>
          <p:cNvCxnSpPr/>
          <p:nvPr/>
        </p:nvCxnSpPr>
        <p:spPr>
          <a:xfrm rot="5400000">
            <a:off x="-152400" y="3505200"/>
            <a:ext cx="4419600" cy="3048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21" name="Parallelogram 120"/>
          <p:cNvSpPr/>
          <p:nvPr/>
        </p:nvSpPr>
        <p:spPr>
          <a:xfrm rot="175213">
            <a:off x="3527681" y="1404449"/>
            <a:ext cx="512287" cy="4439597"/>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b="1" dirty="0">
                <a:solidFill>
                  <a:schemeClr val="tx1"/>
                </a:solidFill>
                <a:latin typeface="Abadi MT Condensed Extra Bold" charset="0"/>
                <a:ea typeface="Abadi MT Condensed Extra Bold" charset="0"/>
                <a:cs typeface="Abadi MT Condensed Extra Bold" charset="0"/>
              </a:rPr>
              <a:t>Assyrian Exile - Israel  722 BC  </a:t>
            </a:r>
          </a:p>
        </p:txBody>
      </p:sp>
      <p:sp>
        <p:nvSpPr>
          <p:cNvPr id="122" name="Parallelogram 121"/>
          <p:cNvSpPr/>
          <p:nvPr/>
        </p:nvSpPr>
        <p:spPr>
          <a:xfrm rot="153179">
            <a:off x="5187147" y="1403804"/>
            <a:ext cx="526083" cy="4422910"/>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b="1" dirty="0">
                <a:solidFill>
                  <a:schemeClr val="tx1"/>
                </a:solidFill>
                <a:latin typeface="Abadi MT Condensed Extra Bold" charset="0"/>
                <a:ea typeface="Abadi MT Condensed Extra Bold" charset="0"/>
                <a:cs typeface="Abadi MT Condensed Extra Bold" charset="0"/>
              </a:rPr>
              <a:t>Babylonian Exile- Judah 586 </a:t>
            </a:r>
          </a:p>
        </p:txBody>
      </p:sp>
      <p:cxnSp>
        <p:nvCxnSpPr>
          <p:cNvPr id="150" name="Straight Connector 149"/>
          <p:cNvCxnSpPr/>
          <p:nvPr/>
        </p:nvCxnSpPr>
        <p:spPr>
          <a:xfrm>
            <a:off x="762000" y="3505200"/>
            <a:ext cx="3200400" cy="0"/>
          </a:xfrm>
          <a:prstGeom prst="line">
            <a:avLst/>
          </a:prstGeom>
          <a:ln w="38100">
            <a:prstDash val="sysDash"/>
          </a:ln>
        </p:spPr>
        <p:style>
          <a:lnRef idx="1">
            <a:schemeClr val="accent1"/>
          </a:lnRef>
          <a:fillRef idx="0">
            <a:schemeClr val="accent1"/>
          </a:fillRef>
          <a:effectRef idx="0">
            <a:schemeClr val="accent1"/>
          </a:effectRef>
          <a:fontRef idx="minor">
            <a:schemeClr val="tx1"/>
          </a:fontRef>
        </p:style>
      </p:cxnSp>
      <p:sp>
        <p:nvSpPr>
          <p:cNvPr id="164" name="TextBox 163"/>
          <p:cNvSpPr txBox="1"/>
          <p:nvPr/>
        </p:nvSpPr>
        <p:spPr>
          <a:xfrm>
            <a:off x="0" y="2590800"/>
            <a:ext cx="921418" cy="369332"/>
          </a:xfrm>
          <a:prstGeom prst="rect">
            <a:avLst/>
          </a:prstGeom>
          <a:noFill/>
        </p:spPr>
        <p:txBody>
          <a:bodyPr wrap="square" rtlCol="0">
            <a:spAutoFit/>
          </a:bodyPr>
          <a:lstStyle/>
          <a:p>
            <a:r>
              <a:rPr lang="en-US" dirty="0"/>
              <a:t>Israel</a:t>
            </a:r>
          </a:p>
        </p:txBody>
      </p:sp>
      <p:sp>
        <p:nvSpPr>
          <p:cNvPr id="165" name="TextBox 164"/>
          <p:cNvSpPr txBox="1"/>
          <p:nvPr/>
        </p:nvSpPr>
        <p:spPr>
          <a:xfrm>
            <a:off x="0" y="4191000"/>
            <a:ext cx="980729" cy="369332"/>
          </a:xfrm>
          <a:prstGeom prst="rect">
            <a:avLst/>
          </a:prstGeom>
          <a:noFill/>
        </p:spPr>
        <p:txBody>
          <a:bodyPr wrap="square" rtlCol="0">
            <a:spAutoFit/>
          </a:bodyPr>
          <a:lstStyle/>
          <a:p>
            <a:r>
              <a:rPr lang="en-US" dirty="0"/>
              <a:t>Judah</a:t>
            </a:r>
          </a:p>
        </p:txBody>
      </p:sp>
      <p:sp>
        <p:nvSpPr>
          <p:cNvPr id="166" name="TextBox 165"/>
          <p:cNvSpPr txBox="1"/>
          <p:nvPr/>
        </p:nvSpPr>
        <p:spPr>
          <a:xfrm>
            <a:off x="914400" y="1447800"/>
            <a:ext cx="1371600" cy="646331"/>
          </a:xfrm>
          <a:prstGeom prst="rect">
            <a:avLst/>
          </a:prstGeom>
          <a:noFill/>
        </p:spPr>
        <p:txBody>
          <a:bodyPr wrap="square" rtlCol="0">
            <a:spAutoFit/>
          </a:bodyPr>
          <a:lstStyle/>
          <a:p>
            <a:r>
              <a:rPr lang="en-US" b="1" dirty="0">
                <a:latin typeface="Abadi MT Condensed Extra Bold" charset="0"/>
                <a:ea typeface="Abadi MT Condensed Extra Bold" charset="0"/>
                <a:cs typeface="Abadi MT Condensed Extra Bold" charset="0"/>
              </a:rPr>
              <a:t>9</a:t>
            </a:r>
            <a:r>
              <a:rPr lang="en-US" b="1" baseline="30000" dirty="0">
                <a:latin typeface="Abadi MT Condensed Extra Bold" charset="0"/>
                <a:ea typeface="Abadi MT Condensed Extra Bold" charset="0"/>
                <a:cs typeface="Abadi MT Condensed Extra Bold" charset="0"/>
              </a:rPr>
              <a:t>th</a:t>
            </a:r>
            <a:r>
              <a:rPr lang="en-US" b="1" dirty="0">
                <a:latin typeface="Abadi MT Condensed Extra Bold" charset="0"/>
                <a:ea typeface="Abadi MT Condensed Extra Bold" charset="0"/>
                <a:cs typeface="Abadi MT Condensed Extra Bold" charset="0"/>
              </a:rPr>
              <a:t> Century</a:t>
            </a:r>
          </a:p>
          <a:p>
            <a:r>
              <a:rPr lang="en-US" b="1" dirty="0">
                <a:latin typeface="Abadi MT Condensed Extra Bold" charset="0"/>
                <a:ea typeface="Abadi MT Condensed Extra Bold" charset="0"/>
                <a:cs typeface="Abadi MT Condensed Extra Bold" charset="0"/>
              </a:rPr>
              <a:t>  Prophets</a:t>
            </a:r>
          </a:p>
        </p:txBody>
      </p:sp>
      <p:sp>
        <p:nvSpPr>
          <p:cNvPr id="167" name="TextBox 166"/>
          <p:cNvSpPr txBox="1"/>
          <p:nvPr/>
        </p:nvSpPr>
        <p:spPr>
          <a:xfrm>
            <a:off x="2438400" y="1447800"/>
            <a:ext cx="1846413" cy="646331"/>
          </a:xfrm>
          <a:prstGeom prst="rect">
            <a:avLst/>
          </a:prstGeom>
          <a:noFill/>
        </p:spPr>
        <p:txBody>
          <a:bodyPr wrap="square" rtlCol="0">
            <a:spAutoFit/>
          </a:bodyPr>
          <a:lstStyle/>
          <a:p>
            <a:r>
              <a:rPr lang="en-US" b="1" dirty="0">
                <a:latin typeface="Abadi MT Condensed Extra Bold" charset="0"/>
                <a:ea typeface="Abadi MT Condensed Extra Bold" charset="0"/>
                <a:cs typeface="Abadi MT Condensed Extra Bold" charset="0"/>
              </a:rPr>
              <a:t>8</a:t>
            </a:r>
            <a:r>
              <a:rPr lang="en-US" b="1" baseline="30000" dirty="0">
                <a:latin typeface="Abadi MT Condensed Extra Bold" charset="0"/>
                <a:ea typeface="Abadi MT Condensed Extra Bold" charset="0"/>
                <a:cs typeface="Abadi MT Condensed Extra Bold" charset="0"/>
              </a:rPr>
              <a:t>th</a:t>
            </a:r>
            <a:r>
              <a:rPr lang="en-US" b="1" dirty="0">
                <a:latin typeface="Abadi MT Condensed Extra Bold" charset="0"/>
                <a:ea typeface="Abadi MT Condensed Extra Bold" charset="0"/>
                <a:cs typeface="Abadi MT Condensed Extra Bold" charset="0"/>
              </a:rPr>
              <a:t> Century</a:t>
            </a:r>
          </a:p>
          <a:p>
            <a:r>
              <a:rPr lang="en-US" b="1" dirty="0">
                <a:latin typeface="Abadi MT Condensed Extra Bold" charset="0"/>
                <a:ea typeface="Abadi MT Condensed Extra Bold" charset="0"/>
                <a:cs typeface="Abadi MT Condensed Extra Bold" charset="0"/>
              </a:rPr>
              <a:t>  Prophets</a:t>
            </a:r>
          </a:p>
        </p:txBody>
      </p:sp>
      <p:sp>
        <p:nvSpPr>
          <p:cNvPr id="168" name="TextBox 167"/>
          <p:cNvSpPr txBox="1"/>
          <p:nvPr/>
        </p:nvSpPr>
        <p:spPr>
          <a:xfrm>
            <a:off x="4114800" y="1447800"/>
            <a:ext cx="1600200" cy="923330"/>
          </a:xfrm>
          <a:prstGeom prst="rect">
            <a:avLst/>
          </a:prstGeom>
          <a:noFill/>
        </p:spPr>
        <p:txBody>
          <a:bodyPr wrap="square" rtlCol="0">
            <a:spAutoFit/>
          </a:bodyPr>
          <a:lstStyle/>
          <a:p>
            <a:r>
              <a:rPr lang="en-US" b="1" dirty="0"/>
              <a:t> </a:t>
            </a:r>
            <a:r>
              <a:rPr lang="en-US" b="1" dirty="0">
                <a:latin typeface="Abadi MT Condensed Extra Bold" charset="0"/>
                <a:ea typeface="Abadi MT Condensed Extra Bold" charset="0"/>
                <a:cs typeface="Abadi MT Condensed Extra Bold" charset="0"/>
              </a:rPr>
              <a:t>7</a:t>
            </a:r>
            <a:r>
              <a:rPr lang="en-US" b="1" baseline="30000" dirty="0">
                <a:latin typeface="Abadi MT Condensed Extra Bold" charset="0"/>
                <a:ea typeface="Abadi MT Condensed Extra Bold" charset="0"/>
                <a:cs typeface="Abadi MT Condensed Extra Bold" charset="0"/>
              </a:rPr>
              <a:t>th</a:t>
            </a:r>
            <a:r>
              <a:rPr lang="en-US" b="1" dirty="0">
                <a:latin typeface="Abadi MT Condensed Extra Bold" charset="0"/>
                <a:ea typeface="Abadi MT Condensed Extra Bold" charset="0"/>
                <a:cs typeface="Abadi MT Condensed Extra Bold" charset="0"/>
              </a:rPr>
              <a:t> and 6</a:t>
            </a:r>
            <a:r>
              <a:rPr lang="en-US" b="1" baseline="30000" dirty="0">
                <a:latin typeface="Abadi MT Condensed Extra Bold" charset="0"/>
                <a:ea typeface="Abadi MT Condensed Extra Bold" charset="0"/>
                <a:cs typeface="Abadi MT Condensed Extra Bold" charset="0"/>
              </a:rPr>
              <a:t>TH</a:t>
            </a:r>
            <a:r>
              <a:rPr lang="en-US" b="1" dirty="0">
                <a:latin typeface="Abadi MT Condensed Extra Bold" charset="0"/>
                <a:ea typeface="Abadi MT Condensed Extra Bold" charset="0"/>
                <a:cs typeface="Abadi MT Condensed Extra Bold" charset="0"/>
              </a:rPr>
              <a:t> </a:t>
            </a:r>
          </a:p>
          <a:p>
            <a:r>
              <a:rPr lang="en-US" b="1" dirty="0">
                <a:latin typeface="Abadi MT Condensed Extra Bold" charset="0"/>
                <a:ea typeface="Abadi MT Condensed Extra Bold" charset="0"/>
                <a:cs typeface="Abadi MT Condensed Extra Bold" charset="0"/>
              </a:rPr>
              <a:t>    Century</a:t>
            </a:r>
          </a:p>
          <a:p>
            <a:r>
              <a:rPr lang="en-US" b="1" dirty="0">
                <a:latin typeface="Abadi MT Condensed Extra Bold" charset="0"/>
                <a:ea typeface="Abadi MT Condensed Extra Bold" charset="0"/>
                <a:cs typeface="Abadi MT Condensed Extra Bold" charset="0"/>
              </a:rPr>
              <a:t>   Prophets</a:t>
            </a:r>
          </a:p>
        </p:txBody>
      </p:sp>
      <p:sp>
        <p:nvSpPr>
          <p:cNvPr id="169" name="TextBox 168"/>
          <p:cNvSpPr txBox="1"/>
          <p:nvPr/>
        </p:nvSpPr>
        <p:spPr>
          <a:xfrm>
            <a:off x="5791201" y="1447800"/>
            <a:ext cx="1600200" cy="646331"/>
          </a:xfrm>
          <a:prstGeom prst="rect">
            <a:avLst/>
          </a:prstGeom>
          <a:noFill/>
        </p:spPr>
        <p:txBody>
          <a:bodyPr wrap="square" rtlCol="0">
            <a:spAutoFit/>
          </a:bodyPr>
          <a:lstStyle/>
          <a:p>
            <a:r>
              <a:rPr lang="en-US" b="1" dirty="0"/>
              <a:t>      Exilic </a:t>
            </a:r>
          </a:p>
          <a:p>
            <a:r>
              <a:rPr lang="en-US" b="1" dirty="0"/>
              <a:t>   </a:t>
            </a:r>
            <a:r>
              <a:rPr lang="en-US" b="1" dirty="0">
                <a:latin typeface="Abadi MT Condensed Extra Bold" charset="0"/>
                <a:ea typeface="Abadi MT Condensed Extra Bold" charset="0"/>
                <a:cs typeface="Abadi MT Condensed Extra Bold" charset="0"/>
              </a:rPr>
              <a:t>Prophets</a:t>
            </a:r>
          </a:p>
        </p:txBody>
      </p:sp>
      <p:sp>
        <p:nvSpPr>
          <p:cNvPr id="170" name="TextBox 169"/>
          <p:cNvSpPr txBox="1"/>
          <p:nvPr/>
        </p:nvSpPr>
        <p:spPr>
          <a:xfrm>
            <a:off x="838200" y="4038600"/>
            <a:ext cx="1461001" cy="923330"/>
          </a:xfrm>
          <a:prstGeom prst="rect">
            <a:avLst/>
          </a:prstGeom>
          <a:noFill/>
        </p:spPr>
        <p:txBody>
          <a:bodyPr wrap="square" rtlCol="0">
            <a:spAutoFit/>
          </a:bodyPr>
          <a:lstStyle/>
          <a:p>
            <a:r>
              <a:rPr lang="en-US" dirty="0"/>
              <a:t>Obadiah</a:t>
            </a:r>
          </a:p>
          <a:p>
            <a:endParaRPr lang="en-US" dirty="0"/>
          </a:p>
          <a:p>
            <a:r>
              <a:rPr lang="en-US" dirty="0"/>
              <a:t>    Joel</a:t>
            </a:r>
          </a:p>
        </p:txBody>
      </p:sp>
      <p:cxnSp>
        <p:nvCxnSpPr>
          <p:cNvPr id="172" name="Straight Connector 171"/>
          <p:cNvCxnSpPr/>
          <p:nvPr/>
        </p:nvCxnSpPr>
        <p:spPr>
          <a:xfrm>
            <a:off x="980729" y="4343400"/>
            <a:ext cx="609600" cy="0"/>
          </a:xfrm>
          <a:prstGeom prst="line">
            <a:avLst/>
          </a:prstGeom>
        </p:spPr>
        <p:style>
          <a:lnRef idx="1">
            <a:schemeClr val="accent1"/>
          </a:lnRef>
          <a:fillRef idx="0">
            <a:schemeClr val="accent1"/>
          </a:fillRef>
          <a:effectRef idx="0">
            <a:schemeClr val="accent1"/>
          </a:effectRef>
          <a:fontRef idx="minor">
            <a:schemeClr val="tx1"/>
          </a:fontRef>
        </p:style>
      </p:cxnSp>
      <p:sp>
        <p:nvSpPr>
          <p:cNvPr id="180" name="TextBox 179"/>
          <p:cNvSpPr txBox="1"/>
          <p:nvPr/>
        </p:nvSpPr>
        <p:spPr>
          <a:xfrm>
            <a:off x="2362200" y="2331976"/>
            <a:ext cx="1143001" cy="953554"/>
          </a:xfrm>
          <a:prstGeom prst="rect">
            <a:avLst/>
          </a:prstGeom>
          <a:noFill/>
        </p:spPr>
        <p:txBody>
          <a:bodyPr wrap="square" rtlCol="0">
            <a:spAutoFit/>
          </a:bodyPr>
          <a:lstStyle/>
          <a:p>
            <a:r>
              <a:rPr lang="en-US" dirty="0"/>
              <a:t>Jonah</a:t>
            </a:r>
          </a:p>
          <a:p>
            <a:r>
              <a:rPr lang="en-US" dirty="0"/>
              <a:t>Amos</a:t>
            </a:r>
          </a:p>
          <a:p>
            <a:r>
              <a:rPr lang="en-US" dirty="0"/>
              <a:t>Hosea</a:t>
            </a:r>
          </a:p>
        </p:txBody>
      </p:sp>
      <p:cxnSp>
        <p:nvCxnSpPr>
          <p:cNvPr id="182" name="Straight Connector 181"/>
          <p:cNvCxnSpPr/>
          <p:nvPr/>
        </p:nvCxnSpPr>
        <p:spPr>
          <a:xfrm>
            <a:off x="2514600" y="2667000"/>
            <a:ext cx="53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a:off x="2514600" y="2971800"/>
            <a:ext cx="53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a:off x="2489927" y="3261690"/>
            <a:ext cx="533400" cy="0"/>
          </a:xfrm>
          <a:prstGeom prst="line">
            <a:avLst/>
          </a:prstGeom>
        </p:spPr>
        <p:style>
          <a:lnRef idx="1">
            <a:schemeClr val="accent1"/>
          </a:lnRef>
          <a:fillRef idx="0">
            <a:schemeClr val="accent1"/>
          </a:fillRef>
          <a:effectRef idx="0">
            <a:schemeClr val="accent1"/>
          </a:effectRef>
          <a:fontRef idx="minor">
            <a:schemeClr val="tx1"/>
          </a:fontRef>
        </p:style>
      </p:cxnSp>
      <p:sp>
        <p:nvSpPr>
          <p:cNvPr id="192" name="TextBox 191"/>
          <p:cNvSpPr txBox="1"/>
          <p:nvPr/>
        </p:nvSpPr>
        <p:spPr>
          <a:xfrm>
            <a:off x="3962400" y="3886200"/>
            <a:ext cx="1967779" cy="1200329"/>
          </a:xfrm>
          <a:prstGeom prst="rect">
            <a:avLst/>
          </a:prstGeom>
          <a:noFill/>
        </p:spPr>
        <p:txBody>
          <a:bodyPr wrap="square" rtlCol="0">
            <a:spAutoFit/>
          </a:bodyPr>
          <a:lstStyle/>
          <a:p>
            <a:r>
              <a:rPr lang="en-US" dirty="0"/>
              <a:t>Nahum</a:t>
            </a:r>
          </a:p>
          <a:p>
            <a:r>
              <a:rPr lang="en-US" dirty="0"/>
              <a:t>Zephaniah</a:t>
            </a:r>
          </a:p>
          <a:p>
            <a:r>
              <a:rPr lang="en-US" dirty="0"/>
              <a:t>Habakkuk</a:t>
            </a:r>
          </a:p>
          <a:p>
            <a:r>
              <a:rPr lang="en-US" b="1" i="1" dirty="0"/>
              <a:t>Jeremiah</a:t>
            </a:r>
          </a:p>
        </p:txBody>
      </p:sp>
      <p:cxnSp>
        <p:nvCxnSpPr>
          <p:cNvPr id="195" name="Straight Connector 194"/>
          <p:cNvCxnSpPr/>
          <p:nvPr/>
        </p:nvCxnSpPr>
        <p:spPr>
          <a:xfrm>
            <a:off x="4114800" y="4191000"/>
            <a:ext cx="685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a:xfrm>
            <a:off x="4114800" y="4495800"/>
            <a:ext cx="83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a:off x="4038600" y="4724400"/>
            <a:ext cx="914400" cy="0"/>
          </a:xfrm>
          <a:prstGeom prst="line">
            <a:avLst/>
          </a:prstGeom>
        </p:spPr>
        <p:style>
          <a:lnRef idx="1">
            <a:schemeClr val="accent1"/>
          </a:lnRef>
          <a:fillRef idx="0">
            <a:schemeClr val="accent1"/>
          </a:fillRef>
          <a:effectRef idx="0">
            <a:schemeClr val="accent1"/>
          </a:effectRef>
          <a:fontRef idx="minor">
            <a:schemeClr val="tx1"/>
          </a:fontRef>
        </p:style>
      </p:cxnSp>
      <p:sp>
        <p:nvSpPr>
          <p:cNvPr id="209" name="TextBox 208"/>
          <p:cNvSpPr txBox="1"/>
          <p:nvPr/>
        </p:nvSpPr>
        <p:spPr>
          <a:xfrm>
            <a:off x="5791200" y="2514600"/>
            <a:ext cx="1219201" cy="646331"/>
          </a:xfrm>
          <a:prstGeom prst="rect">
            <a:avLst/>
          </a:prstGeom>
          <a:noFill/>
        </p:spPr>
        <p:txBody>
          <a:bodyPr wrap="square" rtlCol="0">
            <a:spAutoFit/>
          </a:bodyPr>
          <a:lstStyle/>
          <a:p>
            <a:r>
              <a:rPr lang="en-US" dirty="0"/>
              <a:t>    </a:t>
            </a:r>
            <a:r>
              <a:rPr lang="en-US" b="1" i="1" dirty="0"/>
              <a:t>Daniel</a:t>
            </a:r>
          </a:p>
          <a:p>
            <a:r>
              <a:rPr lang="en-US" dirty="0"/>
              <a:t>    </a:t>
            </a:r>
            <a:r>
              <a:rPr lang="en-US" b="1" i="1" dirty="0"/>
              <a:t>Ezekiel</a:t>
            </a:r>
          </a:p>
        </p:txBody>
      </p:sp>
      <p:cxnSp>
        <p:nvCxnSpPr>
          <p:cNvPr id="230" name="Straight Connector 229"/>
          <p:cNvCxnSpPr/>
          <p:nvPr/>
        </p:nvCxnSpPr>
        <p:spPr>
          <a:xfrm rot="5400000">
            <a:off x="4985004" y="3549396"/>
            <a:ext cx="4355592" cy="3048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35" name="TextBox 234"/>
          <p:cNvSpPr txBox="1"/>
          <p:nvPr/>
        </p:nvSpPr>
        <p:spPr>
          <a:xfrm>
            <a:off x="7391400" y="1447800"/>
            <a:ext cx="1368143" cy="646331"/>
          </a:xfrm>
          <a:prstGeom prst="rect">
            <a:avLst/>
          </a:prstGeom>
          <a:noFill/>
        </p:spPr>
        <p:txBody>
          <a:bodyPr wrap="square" rtlCol="0">
            <a:spAutoFit/>
          </a:bodyPr>
          <a:lstStyle/>
          <a:p>
            <a:r>
              <a:rPr lang="en-US" b="1" dirty="0"/>
              <a:t>Postexilic</a:t>
            </a:r>
          </a:p>
          <a:p>
            <a:r>
              <a:rPr lang="en-US" b="1" dirty="0">
                <a:latin typeface="Abadi MT Condensed Extra Bold" charset="0"/>
                <a:ea typeface="Abadi MT Condensed Extra Bold" charset="0"/>
                <a:cs typeface="Abadi MT Condensed Extra Bold" charset="0"/>
              </a:rPr>
              <a:t>Prophets</a:t>
            </a:r>
          </a:p>
        </p:txBody>
      </p:sp>
      <p:sp>
        <p:nvSpPr>
          <p:cNvPr id="236" name="TextBox 235"/>
          <p:cNvSpPr txBox="1"/>
          <p:nvPr/>
        </p:nvSpPr>
        <p:spPr>
          <a:xfrm>
            <a:off x="7391400" y="2438400"/>
            <a:ext cx="1292456" cy="923330"/>
          </a:xfrm>
          <a:prstGeom prst="rect">
            <a:avLst/>
          </a:prstGeom>
          <a:noFill/>
        </p:spPr>
        <p:txBody>
          <a:bodyPr wrap="square" rtlCol="0">
            <a:spAutoFit/>
          </a:bodyPr>
          <a:lstStyle/>
          <a:p>
            <a:r>
              <a:rPr lang="en-US" dirty="0"/>
              <a:t>  Haggai</a:t>
            </a:r>
          </a:p>
          <a:p>
            <a:r>
              <a:rPr lang="en-US" dirty="0"/>
              <a:t>Zechariah</a:t>
            </a:r>
          </a:p>
          <a:p>
            <a:r>
              <a:rPr lang="en-US" dirty="0"/>
              <a:t>  Malachi</a:t>
            </a:r>
          </a:p>
        </p:txBody>
      </p:sp>
      <p:cxnSp>
        <p:nvCxnSpPr>
          <p:cNvPr id="238" name="Straight Connector 237"/>
          <p:cNvCxnSpPr/>
          <p:nvPr/>
        </p:nvCxnSpPr>
        <p:spPr>
          <a:xfrm>
            <a:off x="7620000" y="27432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a:off x="7467600" y="3048000"/>
            <a:ext cx="990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7620000" y="336173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V="1">
            <a:off x="1120770" y="4902590"/>
            <a:ext cx="375725" cy="1368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3800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5064C-355A-2C41-A3FE-FD631D93F058}"/>
              </a:ext>
            </a:extLst>
          </p:cNvPr>
          <p:cNvSpPr>
            <a:spLocks noGrp="1"/>
          </p:cNvSpPr>
          <p:nvPr>
            <p:ph type="title"/>
          </p:nvPr>
        </p:nvSpPr>
        <p:spPr/>
        <p:txBody>
          <a:bodyPr>
            <a:normAutofit/>
          </a:bodyPr>
          <a:lstStyle/>
          <a:p>
            <a:r>
              <a:rPr lang="en-US" dirty="0"/>
              <a:t>Introduction</a:t>
            </a:r>
          </a:p>
        </p:txBody>
      </p:sp>
      <p:sp>
        <p:nvSpPr>
          <p:cNvPr id="3" name="Content Placeholder 2">
            <a:extLst>
              <a:ext uri="{FF2B5EF4-FFF2-40B4-BE49-F238E27FC236}">
                <a16:creationId xmlns:a16="http://schemas.microsoft.com/office/drawing/2014/main" id="{555D5C44-E4E9-7348-A75A-9EB44BD61D27}"/>
              </a:ext>
            </a:extLst>
          </p:cNvPr>
          <p:cNvSpPr>
            <a:spLocks noGrp="1"/>
          </p:cNvSpPr>
          <p:nvPr>
            <p:ph idx="1"/>
          </p:nvPr>
        </p:nvSpPr>
        <p:spPr>
          <a:xfrm>
            <a:off x="152400" y="1600200"/>
            <a:ext cx="8801100" cy="5102352"/>
          </a:xfrm>
        </p:spPr>
        <p:txBody>
          <a:bodyPr>
            <a:normAutofit/>
          </a:bodyPr>
          <a:lstStyle/>
          <a:p>
            <a:r>
              <a:rPr lang="en-US" sz="2000" dirty="0"/>
              <a:t>Isaiah and Jeremiah lived during a time in Israel’s history when there were great changes taking place. Isaiah lived about 100 years before Jeremiah. Chronologically, Isaiah lived during a time just after the northern 10 tribes of Israel were destroyed by the Assyrians. Jeremiah lived afterwards during a time leading up to the carrying away of the southern two tribes of Judah into bondage in Babylon. Both were called by God to address different aspects of going on in the nation of Israel and God’s warning and plans for what God had in store going forward for the nation.</a:t>
            </a:r>
          </a:p>
          <a:p>
            <a:endParaRPr lang="en-US" sz="2000" dirty="0"/>
          </a:p>
          <a:p>
            <a:r>
              <a:rPr lang="en-US" sz="2000" dirty="0"/>
              <a:t>Not long after Isaiah lived, God raised up the prophet Jeremiah to give a final warning to the southern Kingdom of Judah to stop their idolatrous practices and unrepentant sin before casting them out of their land and allowing them to be carried away in bondage by the kingdom of Babylon. God called Jeremiah from the womb to take upon this task of warning God’s people, which brought him to tears because the people were hardened by sin and would not listen (Jeremiah 1:4-5). </a:t>
            </a:r>
          </a:p>
          <a:p>
            <a:endParaRPr lang="en-US" sz="2000" dirty="0"/>
          </a:p>
          <a:p>
            <a:endParaRPr lang="en-US" sz="2000" dirty="0"/>
          </a:p>
          <a:p>
            <a:endParaRPr lang="en-US" sz="2000" dirty="0"/>
          </a:p>
        </p:txBody>
      </p:sp>
    </p:spTree>
    <p:extLst>
      <p:ext uri="{BB962C8B-B14F-4D97-AF65-F5344CB8AC3E}">
        <p14:creationId xmlns:p14="http://schemas.microsoft.com/office/powerpoint/2010/main" val="2902062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5064C-355A-2C41-A3FE-FD631D93F058}"/>
              </a:ext>
            </a:extLst>
          </p:cNvPr>
          <p:cNvSpPr>
            <a:spLocks noGrp="1"/>
          </p:cNvSpPr>
          <p:nvPr>
            <p:ph type="title"/>
          </p:nvPr>
        </p:nvSpPr>
        <p:spPr/>
        <p:txBody>
          <a:bodyPr>
            <a:normAutofit/>
          </a:bodyPr>
          <a:lstStyle/>
          <a:p>
            <a:r>
              <a:rPr lang="en-US" dirty="0"/>
              <a:t>Introduction</a:t>
            </a:r>
          </a:p>
        </p:txBody>
      </p:sp>
      <p:sp>
        <p:nvSpPr>
          <p:cNvPr id="3" name="Content Placeholder 2">
            <a:extLst>
              <a:ext uri="{FF2B5EF4-FFF2-40B4-BE49-F238E27FC236}">
                <a16:creationId xmlns:a16="http://schemas.microsoft.com/office/drawing/2014/main" id="{555D5C44-E4E9-7348-A75A-9EB44BD61D27}"/>
              </a:ext>
            </a:extLst>
          </p:cNvPr>
          <p:cNvSpPr>
            <a:spLocks noGrp="1"/>
          </p:cNvSpPr>
          <p:nvPr>
            <p:ph idx="1"/>
          </p:nvPr>
        </p:nvSpPr>
        <p:spPr>
          <a:xfrm>
            <a:off x="152400" y="1600200"/>
            <a:ext cx="8801100" cy="5102352"/>
          </a:xfrm>
        </p:spPr>
        <p:txBody>
          <a:bodyPr>
            <a:normAutofit lnSpcReduction="10000"/>
          </a:bodyPr>
          <a:lstStyle/>
          <a:p>
            <a:r>
              <a:rPr lang="en-US" sz="2400" b="1" dirty="0"/>
              <a:t>Jeremiah is known as the weeping prophet.  </a:t>
            </a:r>
          </a:p>
          <a:p>
            <a:pPr lvl="1">
              <a:buFont typeface="Wingdings" pitchFamily="2" charset="2"/>
              <a:buChar char="Ø"/>
            </a:pPr>
            <a:r>
              <a:rPr lang="en-US" sz="2000" dirty="0"/>
              <a:t>“</a:t>
            </a:r>
            <a:r>
              <a:rPr lang="en-US" sz="2200" dirty="0"/>
              <a:t>My joy is gone; grief is upon me; my heart is sick within me” (8:18)</a:t>
            </a:r>
          </a:p>
          <a:p>
            <a:pPr lvl="1">
              <a:buFont typeface="Wingdings" pitchFamily="2" charset="2"/>
              <a:buChar char="Ø"/>
            </a:pPr>
            <a:r>
              <a:rPr lang="en-US" sz="2200" dirty="0"/>
              <a:t>“For the wound of the daughter of my people is my heart wounded; I mourn, and dismay has taken hold on me. Is there no balm in Gilead? Is there no physician there?” (8:21-22)</a:t>
            </a:r>
          </a:p>
          <a:p>
            <a:pPr lvl="1">
              <a:buFont typeface="Wingdings" pitchFamily="2" charset="2"/>
              <a:buChar char="Ø"/>
            </a:pPr>
            <a:r>
              <a:rPr lang="en-US" sz="2200" dirty="0"/>
              <a:t>“Oh that my head were waters, and my eyes a fountain of tears, that I might weep day and night for the slain of the daughter of my people!” (9:1)</a:t>
            </a:r>
          </a:p>
          <a:p>
            <a:pPr lvl="1">
              <a:buFont typeface="Wingdings" pitchFamily="2" charset="2"/>
              <a:buChar char="Ø"/>
            </a:pPr>
            <a:r>
              <a:rPr lang="en-US" sz="2200" dirty="0"/>
              <a:t>God’s encouraging words to Jeremiah: ““Keep your voice from weeping, and your eyes from tears, for there is a reward for your work” (31:16)</a:t>
            </a:r>
          </a:p>
          <a:p>
            <a:pPr lvl="1">
              <a:buFont typeface="Wingdings" pitchFamily="2" charset="2"/>
              <a:buChar char="Ø"/>
            </a:pPr>
            <a:r>
              <a:rPr lang="en-US" sz="2200" dirty="0"/>
              <a:t>”I weep for you, as </a:t>
            </a:r>
            <a:r>
              <a:rPr lang="en-US" sz="2200" dirty="0" err="1"/>
              <a:t>Jazer</a:t>
            </a:r>
            <a:r>
              <a:rPr lang="en-US" sz="2200" dirty="0"/>
              <a:t> weeps…” (48:32a)</a:t>
            </a:r>
          </a:p>
          <a:p>
            <a:pPr lvl="1">
              <a:buFont typeface="Wingdings" pitchFamily="2" charset="2"/>
              <a:buChar char="Ø"/>
            </a:pPr>
            <a:r>
              <a:rPr lang="en-US" sz="2200" dirty="0"/>
              <a:t>“For these things I weep; my eyes flow with tears…”” (Lam. 1:16)</a:t>
            </a:r>
          </a:p>
          <a:p>
            <a:pPr lvl="1">
              <a:buFont typeface="Wingdings" pitchFamily="2" charset="2"/>
              <a:buChar char="Ø"/>
            </a:pPr>
            <a:r>
              <a:rPr lang="en-US" sz="2200" dirty="0"/>
              <a:t>“Cursed be the day on which I was born…” (20:14)</a:t>
            </a:r>
          </a:p>
          <a:p>
            <a:endParaRPr lang="en-US" sz="2200" dirty="0"/>
          </a:p>
          <a:p>
            <a:endParaRPr lang="en-US" sz="2000" dirty="0"/>
          </a:p>
          <a:p>
            <a:endParaRPr lang="en-US" sz="2000" dirty="0"/>
          </a:p>
        </p:txBody>
      </p:sp>
    </p:spTree>
    <p:extLst>
      <p:ext uri="{BB962C8B-B14F-4D97-AF65-F5344CB8AC3E}">
        <p14:creationId xmlns:p14="http://schemas.microsoft.com/office/powerpoint/2010/main" val="736200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70E8C-649B-9740-9FE5-A4021FBB0369}"/>
              </a:ext>
            </a:extLst>
          </p:cNvPr>
          <p:cNvSpPr>
            <a:spLocks noGrp="1"/>
          </p:cNvSpPr>
          <p:nvPr>
            <p:ph type="title"/>
          </p:nvPr>
        </p:nvSpPr>
        <p:spPr/>
        <p:txBody>
          <a:bodyPr>
            <a:normAutofit/>
          </a:bodyPr>
          <a:lstStyle/>
          <a:p>
            <a:r>
              <a:rPr lang="en-US" sz="3600" dirty="0"/>
              <a:t>The calling of Jeremiah</a:t>
            </a:r>
          </a:p>
        </p:txBody>
      </p:sp>
      <p:sp>
        <p:nvSpPr>
          <p:cNvPr id="3" name="Content Placeholder 2">
            <a:extLst>
              <a:ext uri="{FF2B5EF4-FFF2-40B4-BE49-F238E27FC236}">
                <a16:creationId xmlns:a16="http://schemas.microsoft.com/office/drawing/2014/main" id="{2923AA4A-DBD9-1445-A7BA-47024F5FD87E}"/>
              </a:ext>
            </a:extLst>
          </p:cNvPr>
          <p:cNvSpPr>
            <a:spLocks noGrp="1"/>
          </p:cNvSpPr>
          <p:nvPr>
            <p:ph idx="1"/>
          </p:nvPr>
        </p:nvSpPr>
        <p:spPr>
          <a:xfrm>
            <a:off x="152400" y="1752599"/>
            <a:ext cx="8763000" cy="4949953"/>
          </a:xfrm>
        </p:spPr>
        <p:txBody>
          <a:bodyPr>
            <a:normAutofit fontScale="92500" lnSpcReduction="10000"/>
          </a:bodyPr>
          <a:lstStyle/>
          <a:p>
            <a:pPr marL="118872" indent="0">
              <a:buNone/>
            </a:pPr>
            <a:r>
              <a:rPr lang="en-US" sz="2000" dirty="0"/>
              <a:t>”How does one become a prophet of God? Although typically by training, this is not the case with some of God’s most outstanding servants.  From Samuel to Elisha to Amos as well as other prophets, the pattern is always the same: God directly calls his prophets to their special ministry.  It should not be surprising, then, that some of these special prophets are reluctant to take on the responsibilities of moral leadership for which they are rarely appreciated, and, more often than not, are actually persecuted.  </a:t>
            </a:r>
          </a:p>
          <a:p>
            <a:pPr marL="118872" indent="0">
              <a:buNone/>
            </a:pPr>
            <a:endParaRPr lang="en-US" sz="2000" dirty="0"/>
          </a:p>
          <a:p>
            <a:pPr marL="118872" indent="0">
              <a:buNone/>
            </a:pPr>
            <a:r>
              <a:rPr lang="en-US" sz="2000" dirty="0"/>
              <a:t>An example of how God calls his prophets, and how they sometimes respond only with great reluctance, is seen in the call of Jeremiah in 626 B.C.  In fairness, to Jeremiah, he may have good reason to be reluctant --- at the time of his call he was still a youth, though the exact age is still not known,  And, had he known exactly how much opposition, persecution, and personal rejection he would face over the next 50 years, he probably would have tried to escape his calling....What an awesome responsibility for this young man from the little town of </a:t>
            </a:r>
            <a:r>
              <a:rPr lang="en-US" sz="2000" dirty="0" err="1"/>
              <a:t>Anathoth</a:t>
            </a:r>
            <a:r>
              <a:rPr lang="en-US" sz="2000" dirty="0"/>
              <a:t>, a few miles northeast of Jerusalem! How amazed he must be to learn that he was chosen for this special mission before he was born” --- F. LeGard Smith, The Narrative Bible, page 941-942 </a:t>
            </a:r>
          </a:p>
        </p:txBody>
      </p:sp>
    </p:spTree>
    <p:extLst>
      <p:ext uri="{BB962C8B-B14F-4D97-AF65-F5344CB8AC3E}">
        <p14:creationId xmlns:p14="http://schemas.microsoft.com/office/powerpoint/2010/main" val="26006527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Template>
  <TotalTime>5599</TotalTime>
  <Words>9101</Words>
  <Application>Microsoft Macintosh PowerPoint</Application>
  <PresentationFormat>On-screen Show (4:3)</PresentationFormat>
  <Paragraphs>672</Paragraphs>
  <Slides>36</Slides>
  <Notes>14</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36</vt:i4>
      </vt:variant>
    </vt:vector>
  </HeadingPairs>
  <TitlesOfParts>
    <vt:vector size="47" baseType="lpstr">
      <vt:lpstr>Abadi MT Condensed Extra Bold</vt:lpstr>
      <vt:lpstr>Aharoni</vt:lpstr>
      <vt:lpstr>Arial</vt:lpstr>
      <vt:lpstr>Arial Black</vt:lpstr>
      <vt:lpstr>Arial Narrow</vt:lpstr>
      <vt:lpstr>Calibri</vt:lpstr>
      <vt:lpstr>Corbel</vt:lpstr>
      <vt:lpstr>Wingdings</vt:lpstr>
      <vt:lpstr>Wingdings 2</vt:lpstr>
      <vt:lpstr>Wingdings 3</vt:lpstr>
      <vt:lpstr>Module</vt:lpstr>
      <vt:lpstr>Symphony of the Scriptures</vt:lpstr>
      <vt:lpstr>Jeremiah</vt:lpstr>
      <vt:lpstr>PowerPoint Presentation</vt:lpstr>
      <vt:lpstr>Kings Whom Jeremiah Served (627 to 586 B.C.)</vt:lpstr>
      <vt:lpstr>Times of the prophets</vt:lpstr>
      <vt:lpstr>CHRONOLOGY OF PROPHETS</vt:lpstr>
      <vt:lpstr>Introduction</vt:lpstr>
      <vt:lpstr>Introduction</vt:lpstr>
      <vt:lpstr>The calling of Jeremiah</vt:lpstr>
      <vt:lpstr>The Calling </vt:lpstr>
      <vt:lpstr>Jeremiah’s prophecy of captivity</vt:lpstr>
      <vt:lpstr>Who wrote the book?</vt:lpstr>
      <vt:lpstr>Where are we?</vt:lpstr>
      <vt:lpstr>Why is Jeremiah so important?</vt:lpstr>
      <vt:lpstr>What's the point?</vt:lpstr>
      <vt:lpstr>How do I apply this?</vt:lpstr>
      <vt:lpstr>Jeremiah</vt:lpstr>
      <vt:lpstr>Brief Outline</vt:lpstr>
      <vt:lpstr>Mentions of Jeremiah - outside of the Book</vt:lpstr>
      <vt:lpstr>New Testament References</vt:lpstr>
      <vt:lpstr>The Conditions</vt:lpstr>
      <vt:lpstr>The Conditions</vt:lpstr>
      <vt:lpstr>The Conditions</vt:lpstr>
      <vt:lpstr>  Jeremiah's objection and God's response (Jer. 1:6-10; 45:4).  </vt:lpstr>
      <vt:lpstr> Jeremiah's first lessons in his training as a prophet (1:11-16). </vt:lpstr>
      <vt:lpstr>Jeremiah's first lessons in his training as a prophet (1:11-19).</vt:lpstr>
      <vt:lpstr>Jeremiah's first lessons in his training as a prophet (1:11-16).</vt:lpstr>
      <vt:lpstr>The sign of hope - 31:21-34</vt:lpstr>
      <vt:lpstr>The sign of hope - Chapters 32-33 </vt:lpstr>
      <vt:lpstr>The sign of hope - Chapters 32-33 </vt:lpstr>
      <vt:lpstr>Messianic Promise (33:14-18)</vt:lpstr>
      <vt:lpstr>Condemnation of Nations ”Poetic Justice”   Ch. 46-51</vt:lpstr>
      <vt:lpstr>The Deportations from Judah to Exile in Babylon</vt:lpstr>
      <vt:lpstr>PowerPoint Presentation</vt:lpstr>
      <vt:lpstr>Conclusion</vt:lpstr>
      <vt:lpstr>Jeremiah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rfink</dc:creator>
  <cp:lastModifiedBy>Ross Fink</cp:lastModifiedBy>
  <cp:revision>125</cp:revision>
  <cp:lastPrinted>2021-09-15T22:52:39Z</cp:lastPrinted>
  <dcterms:created xsi:type="dcterms:W3CDTF">2010-11-07T11:38:16Z</dcterms:created>
  <dcterms:modified xsi:type="dcterms:W3CDTF">2022-12-29T23:03:12Z</dcterms:modified>
</cp:coreProperties>
</file>